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Lobster"/>
      <p:regular r:id="rId72"/>
    </p:embeddedFont>
    <p:embeddedFont>
      <p:font typeface="Permanent Marker"/>
      <p:regular r:id="rId73"/>
    </p:embeddedFont>
    <p:embeddedFont>
      <p:font typeface="Arial Black"/>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CCE110-0197-4082-9F63-1DD7810EAA0F}">
  <a:tblStyle styleId="{97CCE110-0197-4082-9F63-1DD7810EAA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ermanentMarker-regular.fntdata"/><Relationship Id="rId72" Type="http://schemas.openxmlformats.org/officeDocument/2006/relationships/font" Target="fonts/Lobster-regular.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ArialBlack-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revolutionanalytics.com/popularity/" TargetMode="External"/><Relationship Id="rId3" Type="http://schemas.openxmlformats.org/officeDocument/2006/relationships/hyperlink" Target="https://www.rdocumentation.org/trend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s.com/en_us/insights/analytics/what-is-natural-language-processing-nlp.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ring_(computer_science)" TargetMode="External"/><Relationship Id="rId3" Type="http://schemas.openxmlformats.org/officeDocument/2006/relationships/hyperlink" Target="https://en.wikipedia.org/wiki/Token_(parser)"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Alison through slide 7</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351f5291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51f5291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400"/>
              </a:spcBef>
              <a:spcAft>
                <a:spcPts val="0"/>
              </a:spcAft>
              <a:buClr>
                <a:schemeClr val="dk1"/>
              </a:buClr>
              <a:buSzPts val="1100"/>
              <a:buChar char="●"/>
            </a:pPr>
            <a:r>
              <a:rPr lang="en">
                <a:solidFill>
                  <a:schemeClr val="dk1"/>
                </a:solidFill>
              </a:rPr>
              <a:t>turn text into data for analysis, via application of natural language processing (NLP) and analytical methods" (Wikipedia)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Unlike data retrieved through APIs, textual data is usually not structured in a way that computers can "understand"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By using text analysis techniques, you can train computers to find similarities between texts, extract themes, and analyze expressed sentiments</a:t>
            </a:r>
            <a:endParaRPr>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de42931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de42931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de429317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de42931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de42931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de42931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de429317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de429317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f9e578a74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f9e578a74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 through 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f9e578a74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f9e578a74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chemeClr val="dk1"/>
                </a:solidFill>
              </a:rPr>
              <a:t>Source: </a:t>
            </a:r>
            <a:r>
              <a:rPr lang="en" sz="1200" u="sng">
                <a:solidFill>
                  <a:schemeClr val="hlink"/>
                </a:solidFill>
                <a:hlinkClick r:id="rId2"/>
              </a:rPr>
              <a:t>https://blog.revolutionanalytics.com/popularity/</a:t>
            </a:r>
            <a:r>
              <a:rPr lang="en" sz="1200">
                <a:solidFill>
                  <a:schemeClr val="dk1"/>
                </a:solidFill>
              </a:rPr>
              <a:t>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R was developed as an open-source alternative to expensive statistical analysis software platforms and has since become a leading tool for data scientists and statistical computing. However, R also can be used for text harvesting, preprocessing, &amp; analysis.</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298450" lvl="0" marL="457200" rtl="0" algn="l">
              <a:lnSpc>
                <a:spcPct val="115000"/>
              </a:lnSpc>
              <a:spcBef>
                <a:spcPts val="600"/>
              </a:spcBef>
              <a:spcAft>
                <a:spcPts val="0"/>
              </a:spcAft>
              <a:buClr>
                <a:schemeClr val="dk1"/>
              </a:buClr>
              <a:buSzPts val="1100"/>
              <a:buChar char="●"/>
            </a:pPr>
            <a:r>
              <a:rPr lang="en">
                <a:solidFill>
                  <a:schemeClr val="dk1"/>
                </a:solidFill>
              </a:rPr>
              <a:t>Open-source statistical analysis &amp; graphing language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Widely used in academia due to strength in creating publication-quality graphics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Robust user community and over </a:t>
            </a:r>
            <a:r>
              <a:rPr lang="en" u="sng">
                <a:solidFill>
                  <a:schemeClr val="accent5"/>
                </a:solidFill>
                <a:hlinkClick r:id="rId3"/>
              </a:rPr>
              <a:t>15000 registered packages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Moved beyond being just useful for statistics: data manipulation, cleaning, modeling, text mining, data harvesting, and natural language processing</a:t>
            </a:r>
            <a:endParaRPr sz="12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f9e578a74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f9e578a74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has become so popular because it can be used for virtually any task working with data, including collecting, cleaning, analyzing &amp; presenting the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5e9f8f8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5e9f8f8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f9e578a7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f9e578a7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chemeClr val="dk1"/>
                </a:solidFill>
              </a:rPr>
              <a:t>There are well over 15,000 R packages registered currently. Here are the packages created for the purpose of text analysis. The most popular packages include </a:t>
            </a:r>
            <a:r>
              <a:rPr lang="en" sz="1200">
                <a:solidFill>
                  <a:schemeClr val="dk1"/>
                </a:solidFill>
              </a:rPr>
              <a:t>tm</a:t>
            </a:r>
            <a:r>
              <a:rPr lang="en" sz="1200">
                <a:solidFill>
                  <a:schemeClr val="dk1"/>
                </a:solidFill>
              </a:rPr>
              <a:t>, openNLP, and quanteda. Doing text analysis work, you’ll likely also going to use additional packages for data manipulation, cleaning, etc.</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Indeed.com job ads, Feb 2017; Credit: Robert A. Muenchen; </a:t>
            </a:r>
            <a:endParaRPr sz="12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4be11f4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be11f4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a:p>
            <a:pPr indent="0" lvl="0" marL="0" rtl="0" algn="l">
              <a:spcBef>
                <a:spcPts val="0"/>
              </a:spcBef>
              <a:spcAft>
                <a:spcPts val="0"/>
              </a:spcAft>
              <a:buNone/>
            </a:pPr>
            <a:r>
              <a:rPr lang="en"/>
              <a:t>Welcome and thanks everyone for coming to our course. This course will provide a broad overview of text analysis in R. We’re librarians at NCSU Libraries and we hope to help you become more comfortable understanding ways that R can be used for text harvesting and analysis purposes. We use R for data manipulation, cleaning and visualization, but we’re not experts, so we’re learning along with you. If we don’t know the answer, we’ll help you find it (we’re librarians and that’s what we do)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f9e578a74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f9e578a74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f9e578a74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f9e578a74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f9e578a74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f9e578a74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RStudio interface. It’s divided into 4 windows where you can write script, view output, see session info, and see plots/help docs/file tree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fab8c12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fab8c12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Alison 22 through 41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4cdcc42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cdcc42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fab8c123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fab8c123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RStudio interface. It’s divided into 4 windows where you can write script, view output, see session info, and see plots/help docs/file tree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f9e578a74_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f9e578a74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e02894a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e02894a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f9e578a74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f9e578a74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f9e578a74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f9e578a74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242ecf217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2ecf217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f9e578a74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f9e578a74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f9e578a74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f9e578a74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f9e578a74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f9e578a74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data from its raw form, often unstructured, often messy, to the place where we can begin analyzing it often requires a processing step. With text data, this can be stripping data of its punctuation, trimming white space, tokenization, and removing stop words. We might also have to take text data and turn it into a tablular data structure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f9e578a74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f9e578a74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stopwords</a:t>
            </a:r>
            <a:r>
              <a:rPr lang="en">
                <a:solidFill>
                  <a:schemeClr val="dk1"/>
                </a:solidFill>
              </a:rPr>
              <a:t>: Common words like articles (a, an, the), prepositions (in, on, at, ...) etc. that don't carry specific meaning and that appear in text so frequently that they would throw off word frequency counts and other techniques. Stopwords are usually removed from texts before any further processing is done. Text analysis libraries usually come with pre-defined lists of stopwords and you can also define your own.</a:t>
            </a:r>
            <a:endParaRPr>
              <a:solidFill>
                <a:schemeClr val="dk1"/>
              </a:solidFill>
            </a:endParaRPr>
          </a:p>
          <a:p>
            <a:pPr indent="0" lvl="0" marL="0" rtl="0" algn="l">
              <a:spcBef>
                <a:spcPts val="600"/>
              </a:spcBef>
              <a:spcAft>
                <a:spcPts val="0"/>
              </a:spcAft>
              <a:buNone/>
            </a:pPr>
            <a:r>
              <a:rPr b="1" lang="en">
                <a:solidFill>
                  <a:schemeClr val="dk1"/>
                </a:solidFill>
              </a:rPr>
              <a:t>tokenizing</a:t>
            </a:r>
            <a:r>
              <a:rPr lang="en">
                <a:solidFill>
                  <a:schemeClr val="dk1"/>
                </a:solidFill>
              </a:rPr>
              <a:t>:Tokenizing means breaking up a string into tokens, i.e., smaller units that can be used in the analysis </a:t>
            </a:r>
            <a:r>
              <a:rPr lang="en"/>
              <a:t>process. For example, a text can be broken up into paragraphs, sentences, or individual words</a:t>
            </a:r>
            <a:endParaRPr/>
          </a:p>
          <a:p>
            <a:pPr indent="0" lvl="0" marL="0" rtl="0" algn="l">
              <a:spcBef>
                <a:spcPts val="1600"/>
              </a:spcBef>
              <a:spcAft>
                <a:spcPts val="0"/>
              </a:spcAft>
              <a:buNone/>
            </a:pPr>
            <a:r>
              <a:rPr b="1" lang="en"/>
              <a:t>stem</a:t>
            </a:r>
            <a:r>
              <a:rPr lang="en"/>
              <a:t>: In many languages, words can have inflected forms, i.e., variations to express a different grammatical function, tense, mood, person, etc.: dog &lt;- dog, dogs, dog's, dogs'; Stemming attempts to reduce similar words to a common stem by removing elements from the end of the word.</a:t>
            </a:r>
            <a:endParaRPr sz="1800">
              <a:solidFill>
                <a:schemeClr val="dk1"/>
              </a:solidFill>
            </a:endParaRPr>
          </a:p>
          <a:p>
            <a:pPr indent="0" lvl="0" marL="0" rtl="0" algn="l">
              <a:spcBef>
                <a:spcPts val="1600"/>
              </a:spcBef>
              <a:spcAft>
                <a:spcPts val="0"/>
              </a:spcAft>
              <a:buNone/>
            </a:pPr>
            <a:r>
              <a:rPr b="1" lang="en"/>
              <a:t>lemmatize: </a:t>
            </a:r>
            <a:r>
              <a:rPr lang="en">
                <a:solidFill>
                  <a:srgbClr val="222222"/>
                </a:solidFill>
                <a:highlight>
                  <a:srgbClr val="FFFFFF"/>
                </a:highlight>
                <a:latin typeface="Roboto"/>
                <a:ea typeface="Roboto"/>
                <a:cs typeface="Roboto"/>
                <a:sym typeface="Roboto"/>
              </a:rPr>
              <a:t>sort words by grouping inflected or variant forms of the same word.</a:t>
            </a:r>
            <a:endParaRPr sz="1000">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f9e578a74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f9e578a74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short course, we’re going to use multiple R packages, mostly for data analysis. I’m going to go over the most popular packages for working with data, and this includes both text, or qualitative data and numeric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f9e578a74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f9e578a74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data from its raw form, often unstructured, often messy, to the place where we can begin analyzing it often requires a processing step. With text data, this can be stripping data of its punctuation, trimming white space, tokenization, and removing stop words. We might also have to take text data and turn it into a tablular data structure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f9e578a74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f9e578a74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f9e578a74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f9e578a74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f9e578a74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f9e578a74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f9e578a74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f9e578a74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242ecf21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2ecf21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f9e578a74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f9e578a74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2351f5291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51f5291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Markus 42 through the end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2351f5291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51f5291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Word frequency -</a:t>
            </a:r>
            <a:r>
              <a:rPr lang="en"/>
              <a:t> counts of how often a word appears in the text</a:t>
            </a:r>
            <a:endParaRPr/>
          </a:p>
          <a:p>
            <a:pPr indent="0" lvl="0" marL="0" rtl="0" algn="l">
              <a:spcBef>
                <a:spcPts val="0"/>
              </a:spcBef>
              <a:spcAft>
                <a:spcPts val="0"/>
              </a:spcAft>
              <a:buNone/>
            </a:pPr>
            <a:r>
              <a:rPr b="1" lang="en"/>
              <a:t>Collocation - </a:t>
            </a:r>
            <a:r>
              <a:rPr b="1" lang="en" sz="1200">
                <a:solidFill>
                  <a:srgbClr val="222222"/>
                </a:solidFill>
                <a:highlight>
                  <a:srgbClr val="FFFFFF"/>
                </a:highlight>
                <a:latin typeface="Roboto"/>
                <a:ea typeface="Roboto"/>
                <a:cs typeface="Roboto"/>
                <a:sym typeface="Roboto"/>
              </a:rPr>
              <a:t>collocation</a:t>
            </a:r>
            <a:r>
              <a:rPr lang="en" sz="1200">
                <a:solidFill>
                  <a:srgbClr val="222222"/>
                </a:solidFill>
                <a:highlight>
                  <a:srgbClr val="FFFFFF"/>
                </a:highlight>
                <a:latin typeface="Roboto"/>
                <a:ea typeface="Roboto"/>
                <a:cs typeface="Roboto"/>
                <a:sym typeface="Roboto"/>
              </a:rPr>
              <a:t> is a sequence of </a:t>
            </a:r>
            <a:r>
              <a:rPr b="1" lang="en" sz="1200">
                <a:solidFill>
                  <a:srgbClr val="222222"/>
                </a:solidFill>
                <a:highlight>
                  <a:srgbClr val="FFFFFF"/>
                </a:highlight>
                <a:latin typeface="Roboto"/>
                <a:ea typeface="Roboto"/>
                <a:cs typeface="Roboto"/>
                <a:sym typeface="Roboto"/>
              </a:rPr>
              <a:t>words</a:t>
            </a:r>
            <a:r>
              <a:rPr lang="en" sz="1200">
                <a:solidFill>
                  <a:srgbClr val="222222"/>
                </a:solidFill>
                <a:highlight>
                  <a:srgbClr val="FFFFFF"/>
                </a:highlight>
                <a:latin typeface="Roboto"/>
                <a:ea typeface="Roboto"/>
                <a:cs typeface="Roboto"/>
                <a:sym typeface="Roboto"/>
              </a:rPr>
              <a:t> or terms that co-occur more often than would be expected by chance. </a:t>
            </a:r>
            <a:endParaRPr b="1"/>
          </a:p>
          <a:p>
            <a:pPr indent="0" lvl="0" marL="0" rtl="0" algn="l">
              <a:spcBef>
                <a:spcPts val="0"/>
              </a:spcBef>
              <a:spcAft>
                <a:spcPts val="0"/>
              </a:spcAft>
              <a:buNone/>
            </a:pPr>
            <a:r>
              <a:rPr b="1" lang="en"/>
              <a:t>Concordance</a:t>
            </a:r>
            <a:r>
              <a:rPr lang="en"/>
              <a:t> - </a:t>
            </a:r>
            <a:r>
              <a:rPr lang="en" sz="1200">
                <a:solidFill>
                  <a:srgbClr val="222222"/>
                </a:solidFill>
                <a:highlight>
                  <a:srgbClr val="FFFFFF"/>
                </a:highlight>
                <a:latin typeface="Roboto"/>
                <a:ea typeface="Roboto"/>
                <a:cs typeface="Roboto"/>
                <a:sym typeface="Roboto"/>
              </a:rPr>
              <a:t>words in the corpus along with their immediate</a:t>
            </a:r>
            <a:r>
              <a:rPr b="1" lang="en" sz="1200">
                <a:solidFill>
                  <a:srgbClr val="222222"/>
                </a:solidFill>
                <a:highlight>
                  <a:srgbClr val="FFFFFF"/>
                </a:highlight>
                <a:latin typeface="Roboto"/>
                <a:ea typeface="Roboto"/>
                <a:cs typeface="Roboto"/>
                <a:sym typeface="Roboto"/>
              </a:rPr>
              <a:t>linguistic</a:t>
            </a:r>
            <a:r>
              <a:rPr lang="en" sz="1200">
                <a:solidFill>
                  <a:srgbClr val="222222"/>
                </a:solidFill>
                <a:highlight>
                  <a:srgbClr val="FFFFFF"/>
                </a:highlight>
                <a:latin typeface="Roboto"/>
                <a:ea typeface="Roboto"/>
                <a:cs typeface="Roboto"/>
                <a:sym typeface="Roboto"/>
              </a:rPr>
              <a:t> contexts and some information about the frequency and location of each.</a:t>
            </a:r>
            <a:endParaRPr/>
          </a:p>
          <a:p>
            <a:pPr indent="0" lvl="0" marL="0" rtl="0" algn="l">
              <a:spcBef>
                <a:spcPts val="0"/>
              </a:spcBef>
              <a:spcAft>
                <a:spcPts val="0"/>
              </a:spcAft>
              <a:buNone/>
            </a:pPr>
            <a:r>
              <a:rPr b="1" lang="en"/>
              <a:t>N-grams (bi, tri-, etc) - </a:t>
            </a:r>
            <a:r>
              <a:rPr lang="en" sz="1200">
                <a:solidFill>
                  <a:srgbClr val="222222"/>
                </a:solidFill>
                <a:highlight>
                  <a:srgbClr val="FFFFFF"/>
                </a:highlight>
                <a:latin typeface="Roboto"/>
                <a:ea typeface="Roboto"/>
                <a:cs typeface="Roboto"/>
                <a:sym typeface="Roboto"/>
              </a:rPr>
              <a:t>a contiguous sequence of </a:t>
            </a:r>
            <a:r>
              <a:rPr b="1" lang="en" sz="1200">
                <a:solidFill>
                  <a:srgbClr val="222222"/>
                </a:solidFill>
                <a:highlight>
                  <a:srgbClr val="FFFFFF"/>
                </a:highlight>
                <a:latin typeface="Roboto"/>
                <a:ea typeface="Roboto"/>
                <a:cs typeface="Roboto"/>
                <a:sym typeface="Roboto"/>
              </a:rPr>
              <a:t>n</a:t>
            </a:r>
            <a:r>
              <a:rPr lang="en" sz="1200">
                <a:solidFill>
                  <a:srgbClr val="222222"/>
                </a:solidFill>
                <a:highlight>
                  <a:srgbClr val="FFFFFF"/>
                </a:highlight>
                <a:latin typeface="Roboto"/>
                <a:ea typeface="Roboto"/>
                <a:cs typeface="Roboto"/>
                <a:sym typeface="Roboto"/>
              </a:rPr>
              <a:t> items from a given sequence of text or speech. </a:t>
            </a:r>
            <a:endParaRPr b="1"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2353ea19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53ea19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words may or may not be next to each other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353ea19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53ea19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pairs or multi-word groupings that occur next to each other. Like collocation, but the words must be next to each other.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2423ad6f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23ad6f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2351f5291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51f5291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NLP - </a:t>
            </a:r>
            <a:r>
              <a:rPr lang="en">
                <a:solidFill>
                  <a:srgbClr val="545454"/>
                </a:solidFill>
                <a:highlight>
                  <a:srgbClr val="FFFFFF"/>
                </a:highlight>
                <a:latin typeface="Roboto"/>
                <a:ea typeface="Roboto"/>
                <a:cs typeface="Roboto"/>
                <a:sym typeface="Roboto"/>
              </a:rPr>
              <a:t>branch of artificial intelligence that helps computers understand, interpret and manipulate human </a:t>
            </a:r>
            <a:r>
              <a:rPr b="1" lang="en">
                <a:solidFill>
                  <a:srgbClr val="6A6A6A"/>
                </a:solidFill>
                <a:highlight>
                  <a:srgbClr val="FFFFFF"/>
                </a:highlight>
                <a:latin typeface="Roboto"/>
                <a:ea typeface="Roboto"/>
                <a:cs typeface="Roboto"/>
                <a:sym typeface="Roboto"/>
              </a:rPr>
              <a:t>language</a:t>
            </a:r>
            <a:r>
              <a:rPr lang="en">
                <a:solidFill>
                  <a:srgbClr val="545454"/>
                </a:solidFill>
                <a:highlight>
                  <a:srgbClr val="FFFFFF"/>
                </a:highlight>
                <a:latin typeface="Roboto"/>
                <a:ea typeface="Roboto"/>
                <a:cs typeface="Roboto"/>
                <a:sym typeface="Roboto"/>
              </a:rPr>
              <a:t>.(</a:t>
            </a:r>
            <a:r>
              <a:rPr lang="en" u="sng">
                <a:solidFill>
                  <a:schemeClr val="hlink"/>
                </a:solidFill>
                <a:highlight>
                  <a:srgbClr val="FFFFFF"/>
                </a:highlight>
                <a:latin typeface="Roboto"/>
                <a:ea typeface="Roboto"/>
                <a:cs typeface="Roboto"/>
                <a:sym typeface="Roboto"/>
                <a:hlinkClick r:id="rId2"/>
              </a:rPr>
              <a:t>SAS website)</a:t>
            </a:r>
            <a:endParaRPr>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24d597f3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d597f3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24d597f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d597f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4d597f3a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d597f3a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4be11f4c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be11f4c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5ec0a3fd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5ec0a3fd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24d597f3a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d597f3a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1fb5ca33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b5ca33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1fb5ca33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fb5ca33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24d597f3a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d597f3a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24d597f3a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4d597f3a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of speech tagging - </a:t>
            </a:r>
            <a:r>
              <a:rPr lang="en" sz="1200">
                <a:solidFill>
                  <a:srgbClr val="222222"/>
                </a:solidFill>
                <a:highlight>
                  <a:srgbClr val="FFFFFF"/>
                </a:highlight>
                <a:latin typeface="Roboto"/>
                <a:ea typeface="Roboto"/>
                <a:cs typeface="Roboto"/>
                <a:sym typeface="Roboto"/>
              </a:rPr>
              <a:t>the process of marking up a word in a text (corpus) as corresponding to a particular </a:t>
            </a:r>
            <a:r>
              <a:rPr b="1" lang="en" sz="1200">
                <a:solidFill>
                  <a:srgbClr val="222222"/>
                </a:solidFill>
                <a:highlight>
                  <a:srgbClr val="FFFFFF"/>
                </a:highlight>
                <a:latin typeface="Roboto"/>
                <a:ea typeface="Roboto"/>
                <a:cs typeface="Roboto"/>
                <a:sym typeface="Roboto"/>
              </a:rPr>
              <a:t>part of speech</a:t>
            </a:r>
            <a:r>
              <a:rPr lang="en" sz="1200">
                <a:solidFill>
                  <a:srgbClr val="222222"/>
                </a:solidFill>
                <a:highlight>
                  <a:srgbClr val="FFFFFF"/>
                </a:highlight>
                <a:latin typeface="Roboto"/>
                <a:ea typeface="Roboto"/>
                <a:cs typeface="Roboto"/>
                <a:sym typeface="Roboto"/>
              </a:rPr>
              <a:t>, based on both its definition and its context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
              <a:t>Topic modeling - </a:t>
            </a:r>
            <a:r>
              <a:rPr b="1" lang="en">
                <a:solidFill>
                  <a:schemeClr val="dk1"/>
                </a:solidFill>
              </a:rPr>
              <a:t>Topic model - </a:t>
            </a:r>
            <a:r>
              <a:rPr lang="en" sz="1200">
                <a:solidFill>
                  <a:srgbClr val="222222"/>
                </a:solidFill>
                <a:highlight>
                  <a:srgbClr val="FFFFFF"/>
                </a:highlight>
                <a:latin typeface="Roboto"/>
                <a:ea typeface="Roboto"/>
                <a:cs typeface="Roboto"/>
                <a:sym typeface="Roboto"/>
              </a:rPr>
              <a:t>statistical </a:t>
            </a:r>
            <a:r>
              <a:rPr b="1" lang="en" sz="1200">
                <a:solidFill>
                  <a:srgbClr val="222222"/>
                </a:solidFill>
                <a:highlight>
                  <a:srgbClr val="FFFFFF"/>
                </a:highlight>
                <a:latin typeface="Roboto"/>
                <a:ea typeface="Roboto"/>
                <a:cs typeface="Roboto"/>
                <a:sym typeface="Roboto"/>
              </a:rPr>
              <a:t>model</a:t>
            </a:r>
            <a:r>
              <a:rPr lang="en" sz="1200">
                <a:solidFill>
                  <a:srgbClr val="222222"/>
                </a:solidFill>
                <a:highlight>
                  <a:srgbClr val="FFFFFF"/>
                </a:highlight>
                <a:latin typeface="Roboto"/>
                <a:ea typeface="Roboto"/>
                <a:cs typeface="Roboto"/>
                <a:sym typeface="Roboto"/>
              </a:rPr>
              <a:t> for discovering the abstract "topics" that occur in a collection of documents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Sentiment analysis - </a:t>
            </a:r>
            <a:r>
              <a:rPr lang="en">
                <a:solidFill>
                  <a:srgbClr val="222222"/>
                </a:solidFill>
                <a:highlight>
                  <a:srgbClr val="FFFFFF"/>
                </a:highlight>
                <a:latin typeface="Roboto"/>
                <a:ea typeface="Roboto"/>
                <a:cs typeface="Roboto"/>
                <a:sym typeface="Roboto"/>
              </a:rPr>
              <a:t>the process of computationally identifying and categorizing opinions expressed in a piece of text, especially in order to determine whether the writer's attitude towards a particular topic, product, etc., is positive, negative, or neutral.</a:t>
            </a:r>
            <a:endParaRPr b="1"/>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1fb5ca33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b5ca33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fab8c123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fab8c123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2351f5291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351f5291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b="1" lang="en">
                <a:solidFill>
                  <a:schemeClr val="dk1"/>
                </a:solidFill>
              </a:rPr>
              <a:t>Tf-idf - </a:t>
            </a:r>
            <a:r>
              <a:rPr lang="en" sz="1200">
                <a:solidFill>
                  <a:srgbClr val="222222"/>
                </a:solidFill>
                <a:highlight>
                  <a:srgbClr val="FFFFFF"/>
                </a:highlight>
                <a:latin typeface="Roboto"/>
                <a:ea typeface="Roboto"/>
                <a:cs typeface="Roboto"/>
                <a:sym typeface="Roboto"/>
              </a:rPr>
              <a:t>term frequency–inverse document frequency, is a numerical statistic that is intended to reflect how important a word is to a  document in a collection or corpus.</a:t>
            </a:r>
            <a:endParaRPr b="1">
              <a:solidFill>
                <a:schemeClr val="dk1"/>
              </a:solidFill>
            </a:endParaRPr>
          </a:p>
          <a:p>
            <a:pPr indent="0" lvl="0" marL="0" rtl="0" algn="l">
              <a:spcBef>
                <a:spcPts val="600"/>
              </a:spcBef>
              <a:spcAft>
                <a:spcPts val="0"/>
              </a:spcAft>
              <a:buNone/>
            </a:pPr>
            <a:r>
              <a:rPr b="1" lang="en">
                <a:solidFill>
                  <a:schemeClr val="dk1"/>
                </a:solidFill>
              </a:rPr>
              <a:t>Document-term matrix - </a:t>
            </a:r>
            <a:r>
              <a:rPr lang="en" sz="1200">
                <a:solidFill>
                  <a:srgbClr val="222222"/>
                </a:solidFill>
                <a:highlight>
                  <a:srgbClr val="FFFFFF"/>
                </a:highlight>
                <a:latin typeface="Roboto"/>
                <a:ea typeface="Roboto"/>
                <a:cs typeface="Roboto"/>
                <a:sym typeface="Roboto"/>
              </a:rPr>
              <a:t>a mathematical </a:t>
            </a:r>
            <a:r>
              <a:rPr b="1" lang="en" sz="1200">
                <a:solidFill>
                  <a:srgbClr val="222222"/>
                </a:solidFill>
                <a:highlight>
                  <a:srgbClr val="FFFFFF"/>
                </a:highlight>
                <a:latin typeface="Roboto"/>
                <a:ea typeface="Roboto"/>
                <a:cs typeface="Roboto"/>
                <a:sym typeface="Roboto"/>
              </a:rPr>
              <a:t>matrix</a:t>
            </a:r>
            <a:r>
              <a:rPr lang="en" sz="1200">
                <a:solidFill>
                  <a:srgbClr val="222222"/>
                </a:solidFill>
                <a:highlight>
                  <a:srgbClr val="FFFFFF"/>
                </a:highlight>
                <a:latin typeface="Roboto"/>
                <a:ea typeface="Roboto"/>
                <a:cs typeface="Roboto"/>
                <a:sym typeface="Roboto"/>
              </a:rPr>
              <a:t> that describes the frequency of terms that occur in a collection of </a:t>
            </a:r>
            <a:r>
              <a:rPr b="1" lang="en" sz="1200">
                <a:solidFill>
                  <a:srgbClr val="222222"/>
                </a:solidFill>
                <a:highlight>
                  <a:srgbClr val="FFFFFF"/>
                </a:highlight>
                <a:latin typeface="Roboto"/>
                <a:ea typeface="Roboto"/>
                <a:cs typeface="Roboto"/>
                <a:sym typeface="Roboto"/>
              </a:rPr>
              <a:t>documents</a:t>
            </a:r>
            <a:r>
              <a:rPr lang="en" sz="1200">
                <a:solidFill>
                  <a:srgbClr val="222222"/>
                </a:solidFill>
                <a:highlight>
                  <a:srgbClr val="FFFFFF"/>
                </a:highlight>
                <a:latin typeface="Roboto"/>
                <a:ea typeface="Roboto"/>
                <a:cs typeface="Roboto"/>
                <a:sym typeface="Roboto"/>
              </a:rPr>
              <a:t>. In a </a:t>
            </a:r>
            <a:r>
              <a:rPr b="1" lang="en" sz="1200">
                <a:solidFill>
                  <a:srgbClr val="222222"/>
                </a:solidFill>
                <a:highlight>
                  <a:srgbClr val="FFFFFF"/>
                </a:highlight>
                <a:latin typeface="Roboto"/>
                <a:ea typeface="Roboto"/>
                <a:cs typeface="Roboto"/>
                <a:sym typeface="Roboto"/>
              </a:rPr>
              <a:t>document</a:t>
            </a:r>
            <a:r>
              <a:rPr lang="en" sz="1200">
                <a:solidFill>
                  <a:srgbClr val="222222"/>
                </a:solidFill>
                <a:highlight>
                  <a:srgbClr val="FFFFFF"/>
                </a:highlight>
                <a:latin typeface="Roboto"/>
                <a:ea typeface="Roboto"/>
                <a:cs typeface="Roboto"/>
                <a:sym typeface="Roboto"/>
              </a:rPr>
              <a:t>-</a:t>
            </a:r>
            <a:r>
              <a:rPr b="1" lang="en" sz="1200">
                <a:solidFill>
                  <a:srgbClr val="222222"/>
                </a:solidFill>
                <a:highlight>
                  <a:srgbClr val="FFFFFF"/>
                </a:highlight>
                <a:latin typeface="Roboto"/>
                <a:ea typeface="Roboto"/>
                <a:cs typeface="Roboto"/>
                <a:sym typeface="Roboto"/>
              </a:rPr>
              <a:t>term matrix</a:t>
            </a:r>
            <a:r>
              <a:rPr lang="en" sz="1200">
                <a:solidFill>
                  <a:srgbClr val="222222"/>
                </a:solidFill>
                <a:highlight>
                  <a:srgbClr val="FFFFFF"/>
                </a:highlight>
                <a:latin typeface="Roboto"/>
                <a:ea typeface="Roboto"/>
                <a:cs typeface="Roboto"/>
                <a:sym typeface="Roboto"/>
              </a:rPr>
              <a:t>, rows correspond to </a:t>
            </a:r>
            <a:r>
              <a:rPr b="1" lang="en" sz="1200">
                <a:solidFill>
                  <a:srgbClr val="222222"/>
                </a:solidFill>
                <a:highlight>
                  <a:srgbClr val="FFFFFF"/>
                </a:highlight>
                <a:latin typeface="Roboto"/>
                <a:ea typeface="Roboto"/>
                <a:cs typeface="Roboto"/>
                <a:sym typeface="Roboto"/>
              </a:rPr>
              <a:t>documents</a:t>
            </a:r>
            <a:r>
              <a:rPr lang="en" sz="1200">
                <a:solidFill>
                  <a:srgbClr val="222222"/>
                </a:solidFill>
                <a:highlight>
                  <a:srgbClr val="FFFFFF"/>
                </a:highlight>
                <a:latin typeface="Roboto"/>
                <a:ea typeface="Roboto"/>
                <a:cs typeface="Roboto"/>
                <a:sym typeface="Roboto"/>
              </a:rPr>
              <a:t> in the collection and columns correspond to terms.</a:t>
            </a:r>
            <a:endParaRPr b="1">
              <a:solidFill>
                <a:schemeClr val="dk1"/>
              </a:solidFill>
            </a:endParaRPr>
          </a:p>
          <a:p>
            <a:pPr indent="0" lvl="0" marL="0" rtl="0" algn="l">
              <a:spcBef>
                <a:spcPts val="600"/>
              </a:spcBef>
              <a:spcAft>
                <a:spcPts val="0"/>
              </a:spcAft>
              <a:buNone/>
            </a:pPr>
            <a:r>
              <a:rPr b="1" lang="en">
                <a:solidFill>
                  <a:schemeClr val="dk1"/>
                </a:solidFill>
              </a:rPr>
              <a:t>Bigrams - </a:t>
            </a:r>
            <a:r>
              <a:rPr lang="en" sz="1050">
                <a:solidFill>
                  <a:srgbClr val="222222"/>
                </a:solidFill>
                <a:highlight>
                  <a:srgbClr val="FFFFFF"/>
                </a:highlight>
              </a:rPr>
              <a:t>A </a:t>
            </a:r>
            <a:r>
              <a:rPr b="1" lang="en" sz="1050">
                <a:solidFill>
                  <a:srgbClr val="222222"/>
                </a:solidFill>
                <a:highlight>
                  <a:srgbClr val="FFFFFF"/>
                </a:highlight>
              </a:rPr>
              <a:t>bigram</a:t>
            </a:r>
            <a:r>
              <a:rPr lang="en" sz="1050">
                <a:solidFill>
                  <a:srgbClr val="222222"/>
                </a:solidFill>
                <a:highlight>
                  <a:srgbClr val="FFFFFF"/>
                </a:highlight>
              </a:rPr>
              <a:t> or </a:t>
            </a:r>
            <a:r>
              <a:rPr b="1" lang="en" sz="1050">
                <a:solidFill>
                  <a:srgbClr val="222222"/>
                </a:solidFill>
                <a:highlight>
                  <a:srgbClr val="FFFFFF"/>
                </a:highlight>
              </a:rPr>
              <a:t>digram</a:t>
            </a:r>
            <a:r>
              <a:rPr lang="en" sz="1050">
                <a:solidFill>
                  <a:srgbClr val="222222"/>
                </a:solidFill>
                <a:highlight>
                  <a:srgbClr val="FFFFFF"/>
                </a:highlight>
              </a:rPr>
              <a:t> is a sequence of two adjacent elements from a </a:t>
            </a:r>
            <a:r>
              <a:rPr lang="en" sz="1050" u="sng">
                <a:solidFill>
                  <a:srgbClr val="0B0080"/>
                </a:solidFill>
                <a:highlight>
                  <a:srgbClr val="FFFFFF"/>
                </a:highlight>
                <a:hlinkClick r:id="rId2"/>
              </a:rPr>
              <a:t>string</a:t>
            </a:r>
            <a:r>
              <a:rPr lang="en" sz="1050">
                <a:solidFill>
                  <a:srgbClr val="222222"/>
                </a:solidFill>
                <a:highlight>
                  <a:srgbClr val="FFFFFF"/>
                </a:highlight>
              </a:rPr>
              <a:t> of </a:t>
            </a:r>
            <a:r>
              <a:rPr lang="en" sz="1050" u="sng">
                <a:solidFill>
                  <a:srgbClr val="0B0080"/>
                </a:solidFill>
                <a:highlight>
                  <a:srgbClr val="FFFFFF"/>
                </a:highlight>
                <a:hlinkClick r:id="rId3"/>
              </a:rPr>
              <a:t>tokens</a:t>
            </a:r>
            <a:r>
              <a:rPr lang="en" sz="1050">
                <a:solidFill>
                  <a:srgbClr val="222222"/>
                </a:solidFill>
                <a:highlight>
                  <a:srgbClr val="FFFFFF"/>
                </a:highlight>
              </a:rPr>
              <a:t>, which are typically letters, syllables, or words</a:t>
            </a:r>
            <a:endParaRPr b="1">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2351f52913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51f52913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24be11f4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be11f4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23526c95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3526c9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5eeee4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5eeee4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24346c89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346c89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4be11f4c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be11f4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4be11f4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be11f4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Markus through slide 14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351f5291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51f5291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0" name="Shape 50"/>
        <p:cNvGrpSpPr/>
        <p:nvPr/>
      </p:nvGrpSpPr>
      <p:grpSpPr>
        <a:xfrm>
          <a:off x="0" y="0"/>
          <a:ext cx="0" cy="0"/>
          <a:chOff x="0" y="0"/>
          <a:chExt cx="0" cy="0"/>
        </a:xfrm>
      </p:grpSpPr>
      <p:sp>
        <p:nvSpPr>
          <p:cNvPr id="51" name="Google Shape;51;p13"/>
          <p:cNvSpPr txBox="1"/>
          <p:nvPr>
            <p:ph type="title"/>
          </p:nvPr>
        </p:nvSpPr>
        <p:spPr>
          <a:xfrm>
            <a:off x="457200" y="114539"/>
            <a:ext cx="5791200" cy="1028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2"/>
              </a:buClr>
              <a:buSzPts val="2800"/>
              <a:buFont typeface="Arial Black"/>
              <a:buNone/>
              <a:defRPr b="0" i="0" sz="3600" u="none" cap="none" strike="noStrike">
                <a:solidFill>
                  <a:schemeClr val="dk2"/>
                </a:solidFill>
                <a:latin typeface="Arial Black"/>
                <a:ea typeface="Arial Black"/>
                <a:cs typeface="Arial Black"/>
                <a:sym typeface="Arial Black"/>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2" name="Google Shape;52;p13"/>
          <p:cNvSpPr txBox="1"/>
          <p:nvPr>
            <p:ph idx="1" type="body"/>
          </p:nvPr>
        </p:nvSpPr>
        <p:spPr>
          <a:xfrm>
            <a:off x="1630680" y="1181100"/>
            <a:ext cx="3291900" cy="339450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1"/>
              </a:buClr>
              <a:buSzPts val="1800"/>
              <a:buFont typeface="Arial"/>
              <a:buNone/>
              <a:defRPr b="1" i="0" sz="2800" u="none" cap="none" strike="noStrike">
                <a:solidFill>
                  <a:schemeClr val="dk1"/>
                </a:solidFill>
                <a:latin typeface="Arial"/>
                <a:ea typeface="Arial"/>
                <a:cs typeface="Arial"/>
                <a:sym typeface="Arial"/>
              </a:defRPr>
            </a:lvl1pPr>
            <a:lvl2pPr indent="-381000" lvl="1" marL="914400" marR="0" rtl="0" algn="l">
              <a:spcBef>
                <a:spcPts val="60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1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1600"/>
              </a:spcBef>
              <a:spcAft>
                <a:spcPts val="1600"/>
              </a:spcAft>
              <a:buClr>
                <a:schemeClr val="dk2"/>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13"/>
          <p:cNvSpPr txBox="1"/>
          <p:nvPr>
            <p:ph idx="2" type="body"/>
          </p:nvPr>
        </p:nvSpPr>
        <p:spPr>
          <a:xfrm>
            <a:off x="5090160" y="1181100"/>
            <a:ext cx="3291900" cy="339450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1"/>
              </a:buClr>
              <a:buSzPts val="1800"/>
              <a:buFont typeface="Arial"/>
              <a:buNone/>
              <a:defRPr b="1" i="0" sz="2800" u="none" cap="none" strike="noStrike">
                <a:solidFill>
                  <a:schemeClr val="dk1"/>
                </a:solidFill>
                <a:latin typeface="Arial"/>
                <a:ea typeface="Arial"/>
                <a:cs typeface="Arial"/>
                <a:sym typeface="Arial"/>
              </a:defRPr>
            </a:lvl1pPr>
            <a:lvl2pPr indent="-381000" lvl="1" marL="914400" marR="0" rtl="0" algn="l">
              <a:spcBef>
                <a:spcPts val="60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1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1600"/>
              </a:spcBef>
              <a:spcAft>
                <a:spcPts val="1600"/>
              </a:spcAft>
              <a:buClr>
                <a:schemeClr val="dk2"/>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0" type="dt"/>
          </p:nvPr>
        </p:nvSpPr>
        <p:spPr>
          <a:xfrm>
            <a:off x="457200" y="4629151"/>
            <a:ext cx="3429000" cy="2286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10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1" type="ftr"/>
          </p:nvPr>
        </p:nvSpPr>
        <p:spPr>
          <a:xfrm>
            <a:off x="457200" y="4869656"/>
            <a:ext cx="3429000" cy="213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2" type="sldNum"/>
          </p:nvPr>
        </p:nvSpPr>
        <p:spPr>
          <a:xfrm rot="-5400000">
            <a:off x="8391875" y="4368540"/>
            <a:ext cx="986700" cy="3651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sz="2400">
                <a:solidFill>
                  <a:schemeClr val="dk2"/>
                </a:solidFill>
                <a:latin typeface="Arial"/>
                <a:ea typeface="Arial"/>
                <a:cs typeface="Arial"/>
                <a:sym typeface="Arial"/>
              </a:defRPr>
            </a:lvl1pPr>
            <a:lvl2pPr indent="0" lvl="1" marL="0" marR="0" rtl="0" algn="l">
              <a:spcBef>
                <a:spcPts val="0"/>
              </a:spcBef>
              <a:buNone/>
              <a:defRPr b="1" sz="2400">
                <a:solidFill>
                  <a:schemeClr val="dk2"/>
                </a:solidFill>
                <a:latin typeface="Arial"/>
                <a:ea typeface="Arial"/>
                <a:cs typeface="Arial"/>
                <a:sym typeface="Arial"/>
              </a:defRPr>
            </a:lvl2pPr>
            <a:lvl3pPr indent="0" lvl="2" marL="0" marR="0" rtl="0" algn="l">
              <a:spcBef>
                <a:spcPts val="0"/>
              </a:spcBef>
              <a:buNone/>
              <a:defRPr b="1" sz="2400">
                <a:solidFill>
                  <a:schemeClr val="dk2"/>
                </a:solidFill>
                <a:latin typeface="Arial"/>
                <a:ea typeface="Arial"/>
                <a:cs typeface="Arial"/>
                <a:sym typeface="Arial"/>
              </a:defRPr>
            </a:lvl3pPr>
            <a:lvl4pPr indent="0" lvl="3" marL="0" marR="0" rtl="0" algn="l">
              <a:spcBef>
                <a:spcPts val="0"/>
              </a:spcBef>
              <a:buNone/>
              <a:defRPr b="1" sz="2400">
                <a:solidFill>
                  <a:schemeClr val="dk2"/>
                </a:solidFill>
                <a:latin typeface="Arial"/>
                <a:ea typeface="Arial"/>
                <a:cs typeface="Arial"/>
                <a:sym typeface="Arial"/>
              </a:defRPr>
            </a:lvl4pPr>
            <a:lvl5pPr indent="0" lvl="4" marL="0" marR="0" rtl="0" algn="l">
              <a:spcBef>
                <a:spcPts val="0"/>
              </a:spcBef>
              <a:buNone/>
              <a:defRPr b="1" sz="2400">
                <a:solidFill>
                  <a:schemeClr val="dk2"/>
                </a:solidFill>
                <a:latin typeface="Arial"/>
                <a:ea typeface="Arial"/>
                <a:cs typeface="Arial"/>
                <a:sym typeface="Arial"/>
              </a:defRPr>
            </a:lvl5pPr>
            <a:lvl6pPr indent="0" lvl="5" marL="0" marR="0" rtl="0" algn="l">
              <a:spcBef>
                <a:spcPts val="0"/>
              </a:spcBef>
              <a:buNone/>
              <a:defRPr b="1" sz="2400">
                <a:solidFill>
                  <a:schemeClr val="dk2"/>
                </a:solidFill>
                <a:latin typeface="Arial"/>
                <a:ea typeface="Arial"/>
                <a:cs typeface="Arial"/>
                <a:sym typeface="Arial"/>
              </a:defRPr>
            </a:lvl6pPr>
            <a:lvl7pPr indent="0" lvl="6" marL="0" marR="0" rtl="0" algn="l">
              <a:spcBef>
                <a:spcPts val="0"/>
              </a:spcBef>
              <a:buNone/>
              <a:defRPr b="1" sz="2400">
                <a:solidFill>
                  <a:schemeClr val="dk2"/>
                </a:solidFill>
                <a:latin typeface="Arial"/>
                <a:ea typeface="Arial"/>
                <a:cs typeface="Arial"/>
                <a:sym typeface="Arial"/>
              </a:defRPr>
            </a:lvl7pPr>
            <a:lvl8pPr indent="0" lvl="7" marL="0" marR="0" rtl="0" algn="l">
              <a:spcBef>
                <a:spcPts val="0"/>
              </a:spcBef>
              <a:buNone/>
              <a:defRPr b="1" sz="2400">
                <a:solidFill>
                  <a:schemeClr val="dk2"/>
                </a:solidFill>
                <a:latin typeface="Arial"/>
                <a:ea typeface="Arial"/>
                <a:cs typeface="Arial"/>
                <a:sym typeface="Arial"/>
              </a:defRPr>
            </a:lvl8pPr>
            <a:lvl9pPr indent="0" lvl="8" marL="0" marR="0" rtl="0" algn="l">
              <a:spcBef>
                <a:spcPts val="0"/>
              </a:spcBef>
              <a:buNone/>
              <a:defRPr b="1" sz="2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457200" y="114539"/>
            <a:ext cx="5791200" cy="1028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2"/>
              </a:buClr>
              <a:buSzPts val="2800"/>
              <a:buFont typeface="Arial Black"/>
              <a:buNone/>
              <a:defRPr b="0" i="0" sz="3600" u="none" cap="none" strike="noStrike">
                <a:solidFill>
                  <a:schemeClr val="dk2"/>
                </a:solidFill>
                <a:latin typeface="Arial Black"/>
                <a:ea typeface="Arial Black"/>
                <a:cs typeface="Arial Black"/>
                <a:sym typeface="Arial Black"/>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59" name="Google Shape;59;p14"/>
          <p:cNvSpPr txBox="1"/>
          <p:nvPr>
            <p:ph idx="1" type="body"/>
          </p:nvPr>
        </p:nvSpPr>
        <p:spPr>
          <a:xfrm>
            <a:off x="457200" y="1314450"/>
            <a:ext cx="7620000" cy="3280200"/>
          </a:xfrm>
          <a:prstGeom prst="rect">
            <a:avLst/>
          </a:prstGeom>
          <a:noFill/>
          <a:ln>
            <a:noFill/>
          </a:ln>
        </p:spPr>
        <p:txBody>
          <a:bodyPr anchorCtr="0" anchor="t" bIns="91425" lIns="91425" spcFirstLastPara="1" rIns="91425" wrap="square" tIns="91425"/>
          <a:lstStyle>
            <a:lvl1pPr indent="-228600" lvl="0" marL="457200" marR="0" rtl="0" algn="l">
              <a:spcBef>
                <a:spcPts val="400"/>
              </a:spcBef>
              <a:spcAft>
                <a:spcPts val="0"/>
              </a:spcAft>
              <a:buClr>
                <a:schemeClr val="dk1"/>
              </a:buClr>
              <a:buSzPts val="1800"/>
              <a:buFont typeface="Arial"/>
              <a:buNone/>
              <a:defRPr b="1" i="0" sz="2000" u="none" cap="none" strike="noStrike">
                <a:solidFill>
                  <a:schemeClr val="dk1"/>
                </a:solidFill>
                <a:latin typeface="Arial"/>
                <a:ea typeface="Arial"/>
                <a:cs typeface="Arial"/>
                <a:sym typeface="Arial"/>
              </a:defRPr>
            </a:lvl1pPr>
            <a:lvl2pPr indent="-355600" lvl="1" marL="914400" marR="0" rtl="0" algn="l">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160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spcBef>
                <a:spcPts val="160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160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160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1600"/>
              </a:spcBef>
              <a:spcAft>
                <a:spcPts val="160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0" name="Google Shape;60;p14"/>
          <p:cNvSpPr txBox="1"/>
          <p:nvPr>
            <p:ph idx="10" type="dt"/>
          </p:nvPr>
        </p:nvSpPr>
        <p:spPr>
          <a:xfrm>
            <a:off x="457200" y="4629151"/>
            <a:ext cx="3429000" cy="2286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sz="10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idx="11" type="ftr"/>
          </p:nvPr>
        </p:nvSpPr>
        <p:spPr>
          <a:xfrm>
            <a:off x="457200" y="4869656"/>
            <a:ext cx="3429000" cy="213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4"/>
          <p:cNvSpPr txBox="1"/>
          <p:nvPr>
            <p:ph idx="12" type="sldNum"/>
          </p:nvPr>
        </p:nvSpPr>
        <p:spPr>
          <a:xfrm rot="-5400000">
            <a:off x="8391875" y="4368540"/>
            <a:ext cx="986700" cy="3651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sz="2400">
                <a:solidFill>
                  <a:schemeClr val="dk2"/>
                </a:solidFill>
                <a:latin typeface="Arial"/>
                <a:ea typeface="Arial"/>
                <a:cs typeface="Arial"/>
                <a:sym typeface="Arial"/>
              </a:defRPr>
            </a:lvl1pPr>
            <a:lvl2pPr indent="0" lvl="1" marL="0" marR="0" rtl="0" algn="l">
              <a:spcBef>
                <a:spcPts val="0"/>
              </a:spcBef>
              <a:buNone/>
              <a:defRPr b="1" sz="2400">
                <a:solidFill>
                  <a:schemeClr val="dk2"/>
                </a:solidFill>
                <a:latin typeface="Arial"/>
                <a:ea typeface="Arial"/>
                <a:cs typeface="Arial"/>
                <a:sym typeface="Arial"/>
              </a:defRPr>
            </a:lvl2pPr>
            <a:lvl3pPr indent="0" lvl="2" marL="0" marR="0" rtl="0" algn="l">
              <a:spcBef>
                <a:spcPts val="0"/>
              </a:spcBef>
              <a:buNone/>
              <a:defRPr b="1" sz="2400">
                <a:solidFill>
                  <a:schemeClr val="dk2"/>
                </a:solidFill>
                <a:latin typeface="Arial"/>
                <a:ea typeface="Arial"/>
                <a:cs typeface="Arial"/>
                <a:sym typeface="Arial"/>
              </a:defRPr>
            </a:lvl3pPr>
            <a:lvl4pPr indent="0" lvl="3" marL="0" marR="0" rtl="0" algn="l">
              <a:spcBef>
                <a:spcPts val="0"/>
              </a:spcBef>
              <a:buNone/>
              <a:defRPr b="1" sz="2400">
                <a:solidFill>
                  <a:schemeClr val="dk2"/>
                </a:solidFill>
                <a:latin typeface="Arial"/>
                <a:ea typeface="Arial"/>
                <a:cs typeface="Arial"/>
                <a:sym typeface="Arial"/>
              </a:defRPr>
            </a:lvl4pPr>
            <a:lvl5pPr indent="0" lvl="4" marL="0" marR="0" rtl="0" algn="l">
              <a:spcBef>
                <a:spcPts val="0"/>
              </a:spcBef>
              <a:buNone/>
              <a:defRPr b="1" sz="2400">
                <a:solidFill>
                  <a:schemeClr val="dk2"/>
                </a:solidFill>
                <a:latin typeface="Arial"/>
                <a:ea typeface="Arial"/>
                <a:cs typeface="Arial"/>
                <a:sym typeface="Arial"/>
              </a:defRPr>
            </a:lvl5pPr>
            <a:lvl6pPr indent="0" lvl="5" marL="0" marR="0" rtl="0" algn="l">
              <a:spcBef>
                <a:spcPts val="0"/>
              </a:spcBef>
              <a:buNone/>
              <a:defRPr b="1" sz="2400">
                <a:solidFill>
                  <a:schemeClr val="dk2"/>
                </a:solidFill>
                <a:latin typeface="Arial"/>
                <a:ea typeface="Arial"/>
                <a:cs typeface="Arial"/>
                <a:sym typeface="Arial"/>
              </a:defRPr>
            </a:lvl6pPr>
            <a:lvl7pPr indent="0" lvl="6" marL="0" marR="0" rtl="0" algn="l">
              <a:spcBef>
                <a:spcPts val="0"/>
              </a:spcBef>
              <a:buNone/>
              <a:defRPr b="1" sz="2400">
                <a:solidFill>
                  <a:schemeClr val="dk2"/>
                </a:solidFill>
                <a:latin typeface="Arial"/>
                <a:ea typeface="Arial"/>
                <a:cs typeface="Arial"/>
                <a:sym typeface="Arial"/>
              </a:defRPr>
            </a:lvl7pPr>
            <a:lvl8pPr indent="0" lvl="7" marL="0" marR="0" rtl="0" algn="l">
              <a:spcBef>
                <a:spcPts val="0"/>
              </a:spcBef>
              <a:buNone/>
              <a:defRPr b="1" sz="2400">
                <a:solidFill>
                  <a:schemeClr val="dk2"/>
                </a:solidFill>
                <a:latin typeface="Arial"/>
                <a:ea typeface="Arial"/>
                <a:cs typeface="Arial"/>
                <a:sym typeface="Arial"/>
              </a:defRPr>
            </a:lvl8pPr>
            <a:lvl9pPr indent="0" lvl="8" marL="0" marR="0" rtl="0" algn="l">
              <a:spcBef>
                <a:spcPts val="0"/>
              </a:spcBef>
              <a:buNone/>
              <a:defRPr b="1" sz="2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www.youtube.com/watch?v=tp4y-_VoXdA" TargetMode="Externa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hyperlink" Target="http://r4stats.com/articles/popularity/" TargetMode="External"/><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hyperlink" Target="https://cran.r-project.org/web/views/NaturalLanguageProcessing.html" TargetMode="External"/><Relationship Id="rId5" Type="http://schemas.openxmlformats.org/officeDocument/2006/relationships/hyperlink" Target="https://cran.r-project.org/web/views/NaturalLanguageProcess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rdocumentation.org/"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go.ncsu.edu/text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1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hyperlink" Target="https://cacm.acm.org/magazines/2012/4/147361-probabilistic-topic-models/fulltex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8.jpg"/><Relationship Id="rId4" Type="http://schemas.openxmlformats.org/officeDocument/2006/relationships/image" Target="../media/image1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tidytextmining.com/" TargetMode="External"/><Relationship Id="rId4" Type="http://schemas.openxmlformats.org/officeDocument/2006/relationships/hyperlink" Target="http://www.springer.com/us/book/9783319031637"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Arial Black"/>
                <a:ea typeface="Arial Black"/>
                <a:cs typeface="Arial Black"/>
                <a:sym typeface="Arial Black"/>
              </a:rPr>
              <a:t>Diving Deeper into </a:t>
            </a:r>
            <a:endParaRPr b="1" sz="3000">
              <a:latin typeface="Arial Black"/>
              <a:ea typeface="Arial Black"/>
              <a:cs typeface="Arial Black"/>
              <a:sym typeface="Arial Black"/>
            </a:endParaRPr>
          </a:p>
          <a:p>
            <a:pPr indent="0" lvl="0" marL="0" rtl="0" algn="ctr">
              <a:spcBef>
                <a:spcPts val="0"/>
              </a:spcBef>
              <a:spcAft>
                <a:spcPts val="0"/>
              </a:spcAft>
              <a:buNone/>
            </a:pPr>
            <a:r>
              <a:rPr b="1" lang="en" sz="3000">
                <a:latin typeface="Arial Black"/>
                <a:ea typeface="Arial Black"/>
                <a:cs typeface="Arial Black"/>
                <a:sym typeface="Arial Black"/>
              </a:rPr>
              <a:t>Text Analysis in R</a:t>
            </a:r>
            <a:endParaRPr sz="3000">
              <a:latin typeface="Arial Black"/>
              <a:ea typeface="Arial Black"/>
              <a:cs typeface="Arial Black"/>
              <a:sym typeface="Arial Black"/>
            </a:endParaRPr>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Alison Blaine, Erica Hayes &amp; Markus Wust</a:t>
            </a:r>
            <a:endParaRPr>
              <a:solidFill>
                <a:schemeClr val="accent4"/>
              </a:solidFill>
            </a:endParaRPr>
          </a:p>
          <a:p>
            <a:pPr indent="0" lvl="0" marL="0" rtl="0" algn="ctr">
              <a:spcBef>
                <a:spcPts val="0"/>
              </a:spcBef>
              <a:spcAft>
                <a:spcPts val="0"/>
              </a:spcAft>
              <a:buNone/>
            </a:pPr>
            <a:r>
              <a:rPr lang="en"/>
              <a:t>NCSU Libraries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F3F3F3"/>
                </a:solidFill>
              </a:rPr>
              <a:t>workspace:</a:t>
            </a:r>
            <a:r>
              <a:rPr lang="en">
                <a:solidFill>
                  <a:schemeClr val="accent5"/>
                </a:solidFill>
              </a:rPr>
              <a:t> </a:t>
            </a:r>
            <a:r>
              <a:rPr lang="en">
                <a:solidFill>
                  <a:schemeClr val="accent5"/>
                </a:solidFill>
              </a:rPr>
              <a:t>go.ncsu.edu/textr</a:t>
            </a:r>
            <a:endParaRPr>
              <a:solidFill>
                <a:schemeClr val="accent5"/>
              </a:solidFill>
            </a:endParaRPr>
          </a:p>
          <a:p>
            <a:pPr indent="0" lvl="0" marL="0" rtl="0" algn="ctr">
              <a:spcBef>
                <a:spcPts val="0"/>
              </a:spcBef>
              <a:spcAft>
                <a:spcPts val="0"/>
              </a:spcAft>
              <a:buNone/>
            </a:pPr>
            <a:r>
              <a:rPr lang="en">
                <a:solidFill>
                  <a:srgbClr val="F3F3F3"/>
                </a:solidFill>
              </a:rPr>
              <a:t>s</a:t>
            </a:r>
            <a:r>
              <a:rPr lang="en">
                <a:solidFill>
                  <a:srgbClr val="F3F3F3"/>
                </a:solidFill>
              </a:rPr>
              <a:t>lides:</a:t>
            </a:r>
            <a:r>
              <a:rPr lang="en">
                <a:solidFill>
                  <a:schemeClr val="accent5"/>
                </a:solidFill>
              </a:rPr>
              <a:t> go.ncsu.edu/textrslides</a:t>
            </a:r>
            <a:endParaRPr>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5"/>
                </a:solidFill>
                <a:latin typeface="Arial Black"/>
                <a:ea typeface="Arial Black"/>
                <a:cs typeface="Arial Black"/>
                <a:sym typeface="Arial Black"/>
              </a:rPr>
              <a:t>Train computers to find similarities between texts, extract themes, and analyze expressed sentiments</a:t>
            </a:r>
            <a:endParaRPr sz="3000">
              <a:solidFill>
                <a:schemeClr val="accent5"/>
              </a:solidFill>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490250" y="450150"/>
            <a:ext cx="8084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Reading: Human - Machine</a:t>
            </a:r>
            <a:endParaRPr sz="3600">
              <a:solidFill>
                <a:schemeClr val="accent5"/>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5"/>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p:txBody>
      </p:sp>
      <p:pic>
        <p:nvPicPr>
          <p:cNvPr id="121" name="Google Shape;121;p25"/>
          <p:cNvPicPr preferRelativeResize="0"/>
          <p:nvPr/>
        </p:nvPicPr>
        <p:blipFill rotWithShape="1">
          <a:blip r:embed="rId3">
            <a:alphaModFix/>
          </a:blip>
          <a:srcRect b="10223" l="8751" r="8760" t="2766"/>
          <a:stretch/>
        </p:blipFill>
        <p:spPr>
          <a:xfrm>
            <a:off x="1162400" y="1343275"/>
            <a:ext cx="1845925" cy="3460926"/>
          </a:xfrm>
          <a:prstGeom prst="rect">
            <a:avLst/>
          </a:prstGeom>
          <a:noFill/>
          <a:ln>
            <a:noFill/>
          </a:ln>
        </p:spPr>
      </p:pic>
      <p:pic>
        <p:nvPicPr>
          <p:cNvPr id="122" name="Google Shape;122;p25"/>
          <p:cNvPicPr preferRelativeResize="0"/>
          <p:nvPr/>
        </p:nvPicPr>
        <p:blipFill>
          <a:blip r:embed="rId4">
            <a:alphaModFix/>
          </a:blip>
          <a:stretch>
            <a:fillRect/>
          </a:stretch>
        </p:blipFill>
        <p:spPr>
          <a:xfrm>
            <a:off x="3925025" y="1343275"/>
            <a:ext cx="4111780" cy="321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330350" y="924900"/>
            <a:ext cx="4011900" cy="4218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Slow</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Limited memory</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Limited factual background knowledge</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Limited linguistic knowledge</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p:txBody>
      </p:sp>
      <p:pic>
        <p:nvPicPr>
          <p:cNvPr id="128" name="Google Shape;128;p26"/>
          <p:cNvPicPr preferRelativeResize="0"/>
          <p:nvPr/>
        </p:nvPicPr>
        <p:blipFill>
          <a:blip r:embed="rId3">
            <a:alphaModFix/>
          </a:blip>
          <a:stretch>
            <a:fillRect/>
          </a:stretch>
        </p:blipFill>
        <p:spPr>
          <a:xfrm>
            <a:off x="2763350" y="2479175"/>
            <a:ext cx="2849500" cy="2548675"/>
          </a:xfrm>
          <a:prstGeom prst="rect">
            <a:avLst/>
          </a:prstGeom>
          <a:noFill/>
          <a:ln>
            <a:noFill/>
          </a:ln>
        </p:spPr>
      </p:pic>
      <p:sp>
        <p:nvSpPr>
          <p:cNvPr id="129" name="Google Shape;129;p26"/>
          <p:cNvSpPr txBox="1"/>
          <p:nvPr>
            <p:ph type="title"/>
          </p:nvPr>
        </p:nvSpPr>
        <p:spPr>
          <a:xfrm>
            <a:off x="4599550" y="924900"/>
            <a:ext cx="4011900" cy="4349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Can understand "meaning"</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Understand linguistic nuances and tone (e.g., sarcasm), allusions, emotions, etc.</a:t>
            </a:r>
            <a:endParaRPr sz="1800">
              <a:solidFill>
                <a:schemeClr val="accent4"/>
              </a:solidFill>
              <a:latin typeface="Arial Black"/>
              <a:ea typeface="Arial Black"/>
              <a:cs typeface="Arial Black"/>
              <a:sym typeface="Arial Black"/>
            </a:endParaRPr>
          </a:p>
          <a:p>
            <a:pPr indent="0" lvl="0" marL="45720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p:txBody>
      </p:sp>
      <p:sp>
        <p:nvSpPr>
          <p:cNvPr id="130" name="Google Shape;130;p26"/>
          <p:cNvSpPr txBox="1"/>
          <p:nvPr/>
        </p:nvSpPr>
        <p:spPr>
          <a:xfrm>
            <a:off x="152400" y="152400"/>
            <a:ext cx="8178000" cy="9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Human Reader: Con - Pro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330350" y="924900"/>
            <a:ext cx="4358400" cy="421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So far no actual comprehension</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Usually no deeper understanding</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No understanding of linguistic nuances, emotions, etc.</a:t>
            </a:r>
            <a:endParaRPr sz="1800">
              <a:solidFill>
                <a:schemeClr val="accent4"/>
              </a:solidFill>
              <a:latin typeface="Arial Black"/>
              <a:ea typeface="Arial Black"/>
              <a:cs typeface="Arial Black"/>
              <a:sym typeface="Arial Black"/>
            </a:endParaRPr>
          </a:p>
        </p:txBody>
      </p:sp>
      <p:sp>
        <p:nvSpPr>
          <p:cNvPr id="136" name="Google Shape;136;p27"/>
          <p:cNvSpPr txBox="1"/>
          <p:nvPr>
            <p:ph type="title"/>
          </p:nvPr>
        </p:nvSpPr>
        <p:spPr>
          <a:xfrm>
            <a:off x="4599550" y="924900"/>
            <a:ext cx="4011900" cy="456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Fast</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(Almost) unlimited memory</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(Almost) instant access to supplementary information</a:t>
            </a:r>
            <a:endParaRPr sz="1800">
              <a:solidFill>
                <a:schemeClr val="accent4"/>
              </a:solidFill>
              <a:latin typeface="Arial Black"/>
              <a:ea typeface="Arial Black"/>
              <a:cs typeface="Arial Black"/>
              <a:sym typeface="Arial Black"/>
            </a:endParaRPr>
          </a:p>
        </p:txBody>
      </p:sp>
      <p:sp>
        <p:nvSpPr>
          <p:cNvPr id="137" name="Google Shape;137;p27"/>
          <p:cNvSpPr txBox="1"/>
          <p:nvPr/>
        </p:nvSpPr>
        <p:spPr>
          <a:xfrm>
            <a:off x="152400" y="152400"/>
            <a:ext cx="8178000" cy="90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Machine</a:t>
            </a:r>
            <a:r>
              <a:rPr lang="en" sz="3600">
                <a:solidFill>
                  <a:schemeClr val="accent5"/>
                </a:solidFill>
                <a:latin typeface="Arial Black"/>
                <a:ea typeface="Arial Black"/>
                <a:cs typeface="Arial Black"/>
                <a:sym typeface="Arial Black"/>
              </a:rPr>
              <a:t> Reader: Con - Pro</a:t>
            </a:r>
            <a:endParaRPr/>
          </a:p>
        </p:txBody>
      </p:sp>
      <p:pic>
        <p:nvPicPr>
          <p:cNvPr descr="**ORDER our new book: http://WeHaveNoIdea.com&#10;&#10;Adam Crymble describes his thesis of using Computer Science methods for historical analysis of Irish Immigrants in 19th century London, England.&#10;Subscribe to our channel: http://youtube.com/subscription_center?add_user=phdcomics&#10;&#10;More videos at PHDtv: http://www.phdcomics.com/tv&#10;&#10;Credits:&#10;Animation by: Jorge Cham and Meg Rosenburg&#10;Series Producer: Meg Rosenburg&#10;Adam Crymble, Kings College London" id="138" name="Google Shape;138;p27" title="Big Data + Old History">
            <a:hlinkClick r:id="rId3"/>
          </p:cNvPr>
          <p:cNvPicPr preferRelativeResize="0"/>
          <p:nvPr/>
        </p:nvPicPr>
        <p:blipFill>
          <a:blip r:embed="rId4">
            <a:alphaModFix/>
          </a:blip>
          <a:stretch>
            <a:fillRect/>
          </a:stretch>
        </p:blipFill>
        <p:spPr>
          <a:xfrm>
            <a:off x="3056300" y="2869950"/>
            <a:ext cx="3031400" cy="227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330350" y="1280975"/>
            <a:ext cx="8000100" cy="386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Computerized text analysis can help you get an overview of large text corpora (from tweets to novels)</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Indicate general trends</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Extract data</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1800">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sz="1800">
                <a:solidFill>
                  <a:schemeClr val="accent5"/>
                </a:solidFill>
                <a:latin typeface="Arial Black"/>
                <a:ea typeface="Arial Black"/>
                <a:cs typeface="Arial Black"/>
                <a:sym typeface="Arial Black"/>
              </a:rPr>
              <a:t>On the other hand:</a:t>
            </a:r>
            <a:endParaRPr sz="1800">
              <a:solidFill>
                <a:schemeClr val="accent5"/>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For a more in-depth analysis of a text, you still have to read it yourself</a:t>
            </a:r>
            <a:endParaRPr sz="1800">
              <a:solidFill>
                <a:schemeClr val="accent4"/>
              </a:solidFill>
              <a:latin typeface="Arial Black"/>
              <a:ea typeface="Arial Black"/>
              <a:cs typeface="Arial Black"/>
              <a:sym typeface="Arial Black"/>
            </a:endParaRPr>
          </a:p>
          <a:p>
            <a:pPr indent="-342900" lvl="0" marL="457200" rtl="0" algn="l">
              <a:spcBef>
                <a:spcPts val="0"/>
              </a:spcBef>
              <a:spcAft>
                <a:spcPts val="0"/>
              </a:spcAft>
              <a:buClr>
                <a:schemeClr val="accent4"/>
              </a:buClr>
              <a:buSzPts val="1800"/>
              <a:buFont typeface="Arial Black"/>
              <a:buChar char="●"/>
            </a:pPr>
            <a:r>
              <a:rPr lang="en" sz="1800">
                <a:solidFill>
                  <a:schemeClr val="accent4"/>
                </a:solidFill>
                <a:latin typeface="Arial Black"/>
                <a:ea typeface="Arial Black"/>
                <a:cs typeface="Arial Black"/>
                <a:sym typeface="Arial Black"/>
              </a:rPr>
              <a:t>Text analysis less suited for poetic language</a:t>
            </a:r>
            <a:endParaRPr sz="1800">
              <a:solidFill>
                <a:schemeClr val="accent4"/>
              </a:solidFill>
              <a:latin typeface="Arial Black"/>
              <a:ea typeface="Arial Black"/>
              <a:cs typeface="Arial Black"/>
              <a:sym typeface="Arial Black"/>
            </a:endParaRPr>
          </a:p>
        </p:txBody>
      </p:sp>
      <p:sp>
        <p:nvSpPr>
          <p:cNvPr id="144" name="Google Shape;144;p28"/>
          <p:cNvSpPr txBox="1"/>
          <p:nvPr/>
        </p:nvSpPr>
        <p:spPr>
          <a:xfrm>
            <a:off x="229650" y="160425"/>
            <a:ext cx="8684700" cy="8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accent5"/>
                </a:solidFill>
                <a:latin typeface="Arial Black"/>
                <a:ea typeface="Arial Black"/>
                <a:cs typeface="Arial Black"/>
                <a:sym typeface="Arial Black"/>
              </a:rPr>
              <a:t>Text Analysis: What Is It Good For?</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490250" y="450150"/>
            <a:ext cx="7420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R for </a:t>
            </a:r>
            <a:r>
              <a:rPr lang="en">
                <a:solidFill>
                  <a:schemeClr val="accent4"/>
                </a:solidFill>
                <a:latin typeface="Arial Black"/>
                <a:ea typeface="Arial Black"/>
                <a:cs typeface="Arial Black"/>
                <a:sym typeface="Arial Black"/>
              </a:rPr>
              <a:t>Text Analysis</a:t>
            </a:r>
            <a:endParaRPr>
              <a:solidFill>
                <a:schemeClr val="accent4"/>
              </a:solidFill>
              <a:latin typeface="Arial Black"/>
              <a:ea typeface="Arial Black"/>
              <a:cs typeface="Arial Black"/>
              <a:sym typeface="Arial Black"/>
            </a:endParaRPr>
          </a:p>
        </p:txBody>
      </p:sp>
      <p:pic>
        <p:nvPicPr>
          <p:cNvPr id="150" name="Google Shape;150;p29"/>
          <p:cNvPicPr preferRelativeResize="0"/>
          <p:nvPr/>
        </p:nvPicPr>
        <p:blipFill>
          <a:blip r:embed="rId3">
            <a:alphaModFix/>
          </a:blip>
          <a:stretch>
            <a:fillRect/>
          </a:stretch>
        </p:blipFill>
        <p:spPr>
          <a:xfrm>
            <a:off x="6726751" y="239925"/>
            <a:ext cx="2144726" cy="183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457200" y="114539"/>
            <a:ext cx="57912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Popularity of R</a:t>
            </a:r>
            <a:endParaRPr>
              <a:solidFill>
                <a:schemeClr val="accent4"/>
              </a:solidFill>
            </a:endParaRPr>
          </a:p>
        </p:txBody>
      </p:sp>
      <p:pic>
        <p:nvPicPr>
          <p:cNvPr descr="File:R logo.svg - Wikimedia Commons" id="156" name="Google Shape;156;p30"/>
          <p:cNvPicPr preferRelativeResize="0"/>
          <p:nvPr/>
        </p:nvPicPr>
        <p:blipFill>
          <a:blip r:embed="rId3">
            <a:alphaModFix amt="99000"/>
          </a:blip>
          <a:stretch>
            <a:fillRect/>
          </a:stretch>
        </p:blipFill>
        <p:spPr>
          <a:xfrm>
            <a:off x="703375" y="1455600"/>
            <a:ext cx="2880400" cy="2232298"/>
          </a:xfrm>
          <a:prstGeom prst="rect">
            <a:avLst/>
          </a:prstGeom>
          <a:noFill/>
          <a:ln>
            <a:noFill/>
          </a:ln>
        </p:spPr>
      </p:pic>
      <p:sp>
        <p:nvSpPr>
          <p:cNvPr id="157" name="Google Shape;157;p30"/>
          <p:cNvSpPr txBox="1"/>
          <p:nvPr/>
        </p:nvSpPr>
        <p:spPr>
          <a:xfrm>
            <a:off x="217975" y="4000250"/>
            <a:ext cx="3000000" cy="50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400"/>
              </a:spcBef>
              <a:spcAft>
                <a:spcPts val="600"/>
              </a:spcAft>
              <a:buNone/>
            </a:pPr>
            <a:r>
              <a:rPr lang="en" sz="1800" u="sng">
                <a:solidFill>
                  <a:schemeClr val="accent5"/>
                </a:solidFill>
                <a:hlinkClick r:id="rId4"/>
              </a:rPr>
              <a:t>source</a:t>
            </a:r>
            <a:endParaRPr sz="1800"/>
          </a:p>
        </p:txBody>
      </p:sp>
      <p:pic>
        <p:nvPicPr>
          <p:cNvPr id="158" name="Google Shape;158;p30"/>
          <p:cNvPicPr preferRelativeResize="0"/>
          <p:nvPr/>
        </p:nvPicPr>
        <p:blipFill>
          <a:blip r:embed="rId5">
            <a:alphaModFix/>
          </a:blip>
          <a:stretch>
            <a:fillRect/>
          </a:stretch>
        </p:blipFill>
        <p:spPr>
          <a:xfrm>
            <a:off x="4721200" y="886764"/>
            <a:ext cx="3895217" cy="36954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457200" y="114539"/>
            <a:ext cx="57912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Why is R so popular?</a:t>
            </a:r>
            <a:endParaRPr>
              <a:solidFill>
                <a:schemeClr val="accent4"/>
              </a:solidFill>
            </a:endParaRPr>
          </a:p>
        </p:txBody>
      </p:sp>
      <p:sp>
        <p:nvSpPr>
          <p:cNvPr id="164" name="Google Shape;164;p31"/>
          <p:cNvSpPr txBox="1"/>
          <p:nvPr>
            <p:ph idx="1" type="body"/>
          </p:nvPr>
        </p:nvSpPr>
        <p:spPr>
          <a:xfrm>
            <a:off x="457200" y="1314450"/>
            <a:ext cx="7620000" cy="3280200"/>
          </a:xfrm>
          <a:prstGeom prst="rect">
            <a:avLst/>
          </a:prstGeom>
        </p:spPr>
        <p:txBody>
          <a:bodyPr anchorCtr="0" anchor="t" bIns="91425" lIns="91425" spcFirstLastPara="1" rIns="91425" wrap="square" tIns="91425">
            <a:noAutofit/>
          </a:bodyPr>
          <a:lstStyle/>
          <a:p>
            <a:pPr indent="-381000" lvl="0" marL="457200" rtl="0" algn="l">
              <a:spcBef>
                <a:spcPts val="400"/>
              </a:spcBef>
              <a:spcAft>
                <a:spcPts val="0"/>
              </a:spcAft>
              <a:buSzPts val="2400"/>
              <a:buChar char="●"/>
            </a:pPr>
            <a:r>
              <a:rPr lang="en" sz="2400"/>
              <a:t>Versatility</a:t>
            </a:r>
            <a:endParaRPr sz="2400"/>
          </a:p>
          <a:p>
            <a:pPr indent="-381000" lvl="0" marL="457200" rtl="0" algn="l">
              <a:spcBef>
                <a:spcPts val="0"/>
              </a:spcBef>
              <a:spcAft>
                <a:spcPts val="0"/>
              </a:spcAft>
              <a:buSzPts val="2400"/>
              <a:buChar char="●"/>
            </a:pPr>
            <a:r>
              <a:rPr lang="en" sz="2400"/>
              <a:t>Over 16,000 Packages</a:t>
            </a:r>
            <a:endParaRPr sz="2400"/>
          </a:p>
          <a:p>
            <a:pPr indent="-381000" lvl="0" marL="457200" rtl="0" algn="l">
              <a:spcBef>
                <a:spcPts val="0"/>
              </a:spcBef>
              <a:spcAft>
                <a:spcPts val="0"/>
              </a:spcAft>
              <a:buSzPts val="2400"/>
              <a:buChar char="●"/>
            </a:pPr>
            <a:r>
              <a:rPr lang="en" sz="2400"/>
              <a:t>RStudio </a:t>
            </a:r>
            <a:endParaRPr sz="2400"/>
          </a:p>
          <a:p>
            <a:pPr indent="-381000" lvl="0" marL="457200" rtl="0" algn="l">
              <a:spcBef>
                <a:spcPts val="0"/>
              </a:spcBef>
              <a:spcAft>
                <a:spcPts val="0"/>
              </a:spcAft>
              <a:buSzPts val="2400"/>
              <a:buChar char="●"/>
            </a:pPr>
            <a:r>
              <a:rPr lang="en" sz="2400"/>
              <a:t>tidyverse</a:t>
            </a:r>
            <a:endParaRPr sz="2400"/>
          </a:p>
        </p:txBody>
      </p:sp>
      <p:pic>
        <p:nvPicPr>
          <p:cNvPr id="165" name="Google Shape;165;p31"/>
          <p:cNvPicPr preferRelativeResize="0"/>
          <p:nvPr/>
        </p:nvPicPr>
        <p:blipFill>
          <a:blip r:embed="rId3">
            <a:alphaModFix/>
          </a:blip>
          <a:stretch>
            <a:fillRect/>
          </a:stretch>
        </p:blipFill>
        <p:spPr>
          <a:xfrm>
            <a:off x="5095926" y="1754800"/>
            <a:ext cx="3262776" cy="203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Arial Black"/>
                <a:ea typeface="Arial Black"/>
                <a:cs typeface="Arial Black"/>
                <a:sym typeface="Arial Black"/>
              </a:rPr>
              <a:t>tm</a:t>
            </a:r>
            <a:endParaRPr>
              <a:solidFill>
                <a:schemeClr val="accent6"/>
              </a:solidFill>
              <a:latin typeface="Arial Black"/>
              <a:ea typeface="Arial Black"/>
              <a:cs typeface="Arial Black"/>
              <a:sym typeface="Arial Black"/>
            </a:endParaRPr>
          </a:p>
        </p:txBody>
      </p:sp>
      <p:pic>
        <p:nvPicPr>
          <p:cNvPr id="171" name="Google Shape;171;p32"/>
          <p:cNvPicPr preferRelativeResize="0"/>
          <p:nvPr/>
        </p:nvPicPr>
        <p:blipFill>
          <a:blip r:embed="rId3">
            <a:alphaModFix/>
          </a:blip>
          <a:stretch>
            <a:fillRect/>
          </a:stretch>
        </p:blipFill>
        <p:spPr>
          <a:xfrm>
            <a:off x="204788" y="450150"/>
            <a:ext cx="8734425" cy="385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457200" y="114550"/>
            <a:ext cx="77154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R Packages for Text Analysis</a:t>
            </a:r>
            <a:endParaRPr>
              <a:solidFill>
                <a:schemeClr val="accent4"/>
              </a:solidFill>
            </a:endParaRPr>
          </a:p>
        </p:txBody>
      </p:sp>
      <p:pic>
        <p:nvPicPr>
          <p:cNvPr descr="Screen Shot 2017-07-31 at 10.39.42 PM.png" id="177" name="Google Shape;177;p33"/>
          <p:cNvPicPr preferRelativeResize="0"/>
          <p:nvPr/>
        </p:nvPicPr>
        <p:blipFill rotWithShape="1">
          <a:blip r:embed="rId3">
            <a:alphaModFix/>
          </a:blip>
          <a:srcRect b="48880" l="0" r="0" t="0"/>
          <a:stretch/>
        </p:blipFill>
        <p:spPr>
          <a:xfrm>
            <a:off x="2495350" y="1302600"/>
            <a:ext cx="1716900" cy="3592176"/>
          </a:xfrm>
          <a:prstGeom prst="rect">
            <a:avLst/>
          </a:prstGeom>
          <a:noFill/>
          <a:ln>
            <a:noFill/>
          </a:ln>
        </p:spPr>
      </p:pic>
      <p:pic>
        <p:nvPicPr>
          <p:cNvPr descr="Screen Shot 2017-07-31 at 10.39.42 PM.png" id="178" name="Google Shape;178;p33"/>
          <p:cNvPicPr preferRelativeResize="0"/>
          <p:nvPr/>
        </p:nvPicPr>
        <p:blipFill rotWithShape="1">
          <a:blip r:embed="rId3">
            <a:alphaModFix/>
          </a:blip>
          <a:srcRect b="0" l="0" r="0" t="50845"/>
          <a:stretch/>
        </p:blipFill>
        <p:spPr>
          <a:xfrm>
            <a:off x="4765950" y="1371638"/>
            <a:ext cx="1716900" cy="3454088"/>
          </a:xfrm>
          <a:prstGeom prst="rect">
            <a:avLst/>
          </a:prstGeom>
          <a:noFill/>
          <a:ln>
            <a:noFill/>
          </a:ln>
        </p:spPr>
      </p:pic>
      <p:sp>
        <p:nvSpPr>
          <p:cNvPr id="179" name="Google Shape;179;p33"/>
          <p:cNvSpPr txBox="1"/>
          <p:nvPr/>
        </p:nvSpPr>
        <p:spPr>
          <a:xfrm>
            <a:off x="457200" y="1390025"/>
            <a:ext cx="1853700" cy="19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ermanent Marker"/>
                <a:ea typeface="Permanent Marker"/>
                <a:cs typeface="Permanent Marker"/>
                <a:sym typeface="Permanent Marker"/>
              </a:rPr>
              <a:t>There are more than this -- see link!</a:t>
            </a:r>
            <a:endParaRPr sz="2400">
              <a:solidFill>
                <a:srgbClr val="FFFFFF"/>
              </a:solidFill>
              <a:latin typeface="Permanent Marker"/>
              <a:ea typeface="Permanent Marker"/>
              <a:cs typeface="Permanent Marker"/>
              <a:sym typeface="Permanent Marker"/>
            </a:endParaRPr>
          </a:p>
        </p:txBody>
      </p:sp>
      <p:sp>
        <p:nvSpPr>
          <p:cNvPr id="180" name="Google Shape;180;p33"/>
          <p:cNvSpPr txBox="1"/>
          <p:nvPr/>
        </p:nvSpPr>
        <p:spPr>
          <a:xfrm>
            <a:off x="6601000" y="1371650"/>
            <a:ext cx="2451000" cy="11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https://cran.r-project.org/web/views/</a:t>
            </a:r>
            <a:endParaRPr/>
          </a:p>
          <a:p>
            <a:pPr indent="0" lvl="0" marL="0" rtl="0" algn="l">
              <a:spcBef>
                <a:spcPts val="0"/>
              </a:spcBef>
              <a:spcAft>
                <a:spcPts val="0"/>
              </a:spcAft>
              <a:buNone/>
            </a:pPr>
            <a:r>
              <a:rPr lang="en" u="sng">
                <a:solidFill>
                  <a:schemeClr val="hlink"/>
                </a:solidFill>
                <a:hlinkClick r:id="rId5"/>
              </a:rPr>
              <a:t>NaturalLanguageProcessing.html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Welcome!</a:t>
            </a:r>
            <a:endParaRPr>
              <a:solidFill>
                <a:schemeClr val="accent4"/>
              </a:solidFill>
              <a:latin typeface="Arial Black"/>
              <a:ea typeface="Arial Black"/>
              <a:cs typeface="Arial Black"/>
              <a:sym typeface="Arial Black"/>
            </a:endParaRPr>
          </a:p>
        </p:txBody>
      </p:sp>
      <p:pic>
        <p:nvPicPr>
          <p:cNvPr id="74" name="Google Shape;74;p16"/>
          <p:cNvPicPr preferRelativeResize="0"/>
          <p:nvPr/>
        </p:nvPicPr>
        <p:blipFill>
          <a:blip r:embed="rId3">
            <a:alphaModFix/>
          </a:blip>
          <a:stretch>
            <a:fillRect/>
          </a:stretch>
        </p:blipFill>
        <p:spPr>
          <a:xfrm>
            <a:off x="5300625" y="1026754"/>
            <a:ext cx="2687900" cy="3583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457200" y="114539"/>
            <a:ext cx="57912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txBox="1"/>
          <p:nvPr>
            <p:ph idx="1" type="body"/>
          </p:nvPr>
        </p:nvSpPr>
        <p:spPr>
          <a:xfrm>
            <a:off x="457200" y="1314450"/>
            <a:ext cx="76200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600"/>
              </a:spcAft>
              <a:buNone/>
            </a:pPr>
            <a:r>
              <a:t/>
            </a:r>
            <a:endParaRPr/>
          </a:p>
        </p:txBody>
      </p:sp>
      <p:pic>
        <p:nvPicPr>
          <p:cNvPr id="187" name="Google Shape;187;p34">
            <a:hlinkClick r:id="rId3"/>
          </p:cNvPr>
          <p:cNvPicPr preferRelativeResize="0"/>
          <p:nvPr/>
        </p:nvPicPr>
        <p:blipFill>
          <a:blip r:embed="rId4">
            <a:alphaModFix/>
          </a:blip>
          <a:stretch>
            <a:fillRect/>
          </a:stretch>
        </p:blipFill>
        <p:spPr>
          <a:xfrm>
            <a:off x="346075" y="251400"/>
            <a:ext cx="8451848" cy="456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RStudio: </a:t>
            </a:r>
            <a:br>
              <a:rPr lang="en">
                <a:solidFill>
                  <a:schemeClr val="accent4"/>
                </a:solidFill>
                <a:latin typeface="Arial Black"/>
                <a:ea typeface="Arial Black"/>
                <a:cs typeface="Arial Black"/>
                <a:sym typeface="Arial Black"/>
              </a:rPr>
            </a:br>
            <a:r>
              <a:rPr lang="en" sz="1800">
                <a:solidFill>
                  <a:srgbClr val="FFFF00"/>
                </a:solidFill>
                <a:latin typeface="Arial Black"/>
                <a:ea typeface="Arial Black"/>
                <a:cs typeface="Arial Black"/>
                <a:sym typeface="Arial Black"/>
              </a:rPr>
              <a:t>a graphical user interface for R</a:t>
            </a:r>
            <a:endParaRPr sz="1800">
              <a:solidFill>
                <a:srgbClr val="FFFF00"/>
              </a:solidFill>
              <a:latin typeface="Arial Black"/>
              <a:ea typeface="Arial Black"/>
              <a:cs typeface="Arial Black"/>
              <a:sym typeface="Arial Black"/>
            </a:endParaRPr>
          </a:p>
          <a:p>
            <a:pPr indent="0" lvl="0" marL="0" rtl="0" algn="l">
              <a:spcBef>
                <a:spcPts val="0"/>
              </a:spcBef>
              <a:spcAft>
                <a:spcPts val="0"/>
              </a:spcAft>
              <a:buNone/>
            </a:pPr>
            <a:r>
              <a:rPr lang="en" sz="1800">
                <a:solidFill>
                  <a:schemeClr val="accent5"/>
                </a:solidFill>
                <a:latin typeface="Arial Black"/>
                <a:ea typeface="Arial Black"/>
                <a:cs typeface="Arial Black"/>
                <a:sym typeface="Arial Black"/>
              </a:rPr>
              <a:t>available as a desktop application or as an online application</a:t>
            </a:r>
            <a:endParaRPr sz="1800">
              <a:solidFill>
                <a:schemeClr val="accent5"/>
              </a:solidFill>
              <a:latin typeface="Arial Black"/>
              <a:ea typeface="Arial Black"/>
              <a:cs typeface="Arial Black"/>
              <a:sym typeface="Arial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08-01 at 2.16.39 PM.png" id="198" name="Google Shape;198;p36"/>
          <p:cNvPicPr preferRelativeResize="0"/>
          <p:nvPr/>
        </p:nvPicPr>
        <p:blipFill>
          <a:blip r:embed="rId3">
            <a:alphaModFix/>
          </a:blip>
          <a:stretch>
            <a:fillRect/>
          </a:stretch>
        </p:blipFill>
        <p:spPr>
          <a:xfrm>
            <a:off x="576800" y="84513"/>
            <a:ext cx="7990401" cy="4974475"/>
          </a:xfrm>
          <a:prstGeom prst="rect">
            <a:avLst/>
          </a:prstGeom>
          <a:noFill/>
          <a:ln>
            <a:noFill/>
          </a:ln>
        </p:spPr>
      </p:pic>
      <p:sp>
        <p:nvSpPr>
          <p:cNvPr id="199" name="Google Shape;199;p36"/>
          <p:cNvSpPr txBox="1"/>
          <p:nvPr/>
        </p:nvSpPr>
        <p:spPr>
          <a:xfrm>
            <a:off x="2311525" y="1270575"/>
            <a:ext cx="16839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rial Black"/>
                <a:ea typeface="Arial Black"/>
                <a:cs typeface="Arial Black"/>
                <a:sym typeface="Arial Black"/>
              </a:rPr>
              <a:t>script</a:t>
            </a:r>
            <a:endParaRPr sz="3600">
              <a:latin typeface="Arial Black"/>
              <a:ea typeface="Arial Black"/>
              <a:cs typeface="Arial Black"/>
              <a:sym typeface="Arial Black"/>
            </a:endParaRPr>
          </a:p>
        </p:txBody>
      </p:sp>
      <p:sp>
        <p:nvSpPr>
          <p:cNvPr id="200" name="Google Shape;200;p36"/>
          <p:cNvSpPr txBox="1"/>
          <p:nvPr/>
        </p:nvSpPr>
        <p:spPr>
          <a:xfrm>
            <a:off x="2157775" y="3902875"/>
            <a:ext cx="20673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rial Black"/>
                <a:ea typeface="Arial Black"/>
                <a:cs typeface="Arial Black"/>
                <a:sym typeface="Arial Black"/>
              </a:rPr>
              <a:t>output</a:t>
            </a:r>
            <a:endParaRPr sz="3600">
              <a:latin typeface="Arial Black"/>
              <a:ea typeface="Arial Black"/>
              <a:cs typeface="Arial Black"/>
              <a:sym typeface="Arial Black"/>
            </a:endParaRPr>
          </a:p>
        </p:txBody>
      </p:sp>
      <p:sp>
        <p:nvSpPr>
          <p:cNvPr id="201" name="Google Shape;201;p36"/>
          <p:cNvSpPr txBox="1"/>
          <p:nvPr/>
        </p:nvSpPr>
        <p:spPr>
          <a:xfrm>
            <a:off x="5878275" y="871200"/>
            <a:ext cx="24333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rial Black"/>
                <a:ea typeface="Arial Black"/>
                <a:cs typeface="Arial Black"/>
                <a:sym typeface="Arial Black"/>
              </a:rPr>
              <a:t>session info</a:t>
            </a:r>
            <a:endParaRPr sz="3600">
              <a:latin typeface="Arial Black"/>
              <a:ea typeface="Arial Black"/>
              <a:cs typeface="Arial Black"/>
              <a:sym typeface="Arial Black"/>
            </a:endParaRPr>
          </a:p>
        </p:txBody>
      </p:sp>
      <p:sp>
        <p:nvSpPr>
          <p:cNvPr id="202" name="Google Shape;202;p36"/>
          <p:cNvSpPr txBox="1"/>
          <p:nvPr/>
        </p:nvSpPr>
        <p:spPr>
          <a:xfrm>
            <a:off x="5633350" y="2630950"/>
            <a:ext cx="2770800" cy="9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rial Black"/>
                <a:ea typeface="Arial Black"/>
                <a:cs typeface="Arial Black"/>
                <a:sym typeface="Arial Black"/>
              </a:rPr>
              <a:t>plots, help, </a:t>
            </a:r>
            <a:endParaRPr sz="3600">
              <a:latin typeface="Arial Black"/>
              <a:ea typeface="Arial Black"/>
              <a:cs typeface="Arial Black"/>
              <a:sym typeface="Arial Black"/>
            </a:endParaRPr>
          </a:p>
          <a:p>
            <a:pPr indent="0" lvl="0" marL="0" rtl="0" algn="l">
              <a:spcBef>
                <a:spcPts val="0"/>
              </a:spcBef>
              <a:spcAft>
                <a:spcPts val="0"/>
              </a:spcAft>
              <a:buNone/>
            </a:pPr>
            <a:r>
              <a:rPr lang="en" sz="3600">
                <a:latin typeface="Arial Black"/>
                <a:ea typeface="Arial Black"/>
                <a:cs typeface="Arial Black"/>
                <a:sym typeface="Arial Black"/>
              </a:rPr>
              <a:t>file menu</a:t>
            </a:r>
            <a:endParaRPr sz="3600">
              <a:latin typeface="Arial Black"/>
              <a:ea typeface="Arial Black"/>
              <a:cs typeface="Arial Black"/>
              <a:sym typeface="Arial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RStudio Cloud: </a:t>
            </a:r>
            <a:br>
              <a:rPr lang="en">
                <a:solidFill>
                  <a:schemeClr val="accent4"/>
                </a:solidFill>
                <a:latin typeface="Arial Black"/>
                <a:ea typeface="Arial Black"/>
                <a:cs typeface="Arial Black"/>
                <a:sym typeface="Arial Black"/>
              </a:rPr>
            </a:br>
            <a:r>
              <a:rPr lang="en" sz="1800">
                <a:solidFill>
                  <a:srgbClr val="FFFF00"/>
                </a:solidFill>
                <a:latin typeface="Arial Black"/>
                <a:ea typeface="Arial Black"/>
                <a:cs typeface="Arial Black"/>
                <a:sym typeface="Arial Black"/>
              </a:rPr>
              <a:t>a web-based version of R Studio</a:t>
            </a:r>
            <a:endParaRPr sz="1800">
              <a:solidFill>
                <a:srgbClr val="FFFF00"/>
              </a:solidFill>
              <a:latin typeface="Arial Black"/>
              <a:ea typeface="Arial Black"/>
              <a:cs typeface="Arial Black"/>
              <a:sym typeface="Arial Black"/>
            </a:endParaRPr>
          </a:p>
          <a:p>
            <a:pPr indent="0" lvl="0" marL="0" rtl="0" algn="l">
              <a:spcBef>
                <a:spcPts val="0"/>
              </a:spcBef>
              <a:spcAft>
                <a:spcPts val="0"/>
              </a:spcAft>
              <a:buNone/>
            </a:pPr>
            <a:r>
              <a:rPr lang="en" sz="1800">
                <a:solidFill>
                  <a:schemeClr val="accent5"/>
                </a:solidFill>
                <a:latin typeface="Arial Black"/>
                <a:ea typeface="Arial Black"/>
                <a:cs typeface="Arial Black"/>
                <a:sym typeface="Arial Black"/>
              </a:rPr>
              <a:t>same features, but also sharing options</a:t>
            </a:r>
            <a:endParaRPr sz="1800">
              <a:solidFill>
                <a:schemeClr val="accent5"/>
              </a:solidFill>
              <a:latin typeface="Arial Black"/>
              <a:ea typeface="Arial Black"/>
              <a:cs typeface="Arial Black"/>
              <a:sym typeface="Arial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457200" y="114539"/>
            <a:ext cx="57912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RStudio Cloud login</a:t>
            </a:r>
            <a:endParaRPr>
              <a:solidFill>
                <a:schemeClr val="accent4"/>
              </a:solidFill>
            </a:endParaRPr>
          </a:p>
        </p:txBody>
      </p:sp>
      <p:sp>
        <p:nvSpPr>
          <p:cNvPr id="213" name="Google Shape;213;p38"/>
          <p:cNvSpPr txBox="1"/>
          <p:nvPr>
            <p:ph idx="1" type="body"/>
          </p:nvPr>
        </p:nvSpPr>
        <p:spPr>
          <a:xfrm>
            <a:off x="457193" y="1181100"/>
            <a:ext cx="81294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a:p>
            <a:pPr indent="0" lvl="0" marL="0" rtl="0" algn="ctr">
              <a:spcBef>
                <a:spcPts val="600"/>
              </a:spcBef>
              <a:spcAft>
                <a:spcPts val="0"/>
              </a:spcAft>
              <a:buNone/>
            </a:pPr>
            <a:r>
              <a:rPr lang="en" sz="4000" u="sng">
                <a:solidFill>
                  <a:schemeClr val="accent6"/>
                </a:solidFill>
                <a:latin typeface="Arial Black"/>
                <a:ea typeface="Arial Black"/>
                <a:cs typeface="Arial Black"/>
                <a:sym typeface="Arial Black"/>
                <a:hlinkClick r:id="rId3"/>
              </a:rPr>
              <a:t>go.ncsu.edu/textr</a:t>
            </a:r>
            <a:endParaRPr sz="4000">
              <a:solidFill>
                <a:schemeClr val="accent6"/>
              </a:solidFill>
            </a:endParaRPr>
          </a:p>
          <a:p>
            <a:pPr indent="0" lvl="0" marL="0" rtl="0" algn="l">
              <a:spcBef>
                <a:spcPts val="600"/>
              </a:spcBef>
              <a:spcAft>
                <a:spcPts val="600"/>
              </a:spcAft>
              <a:buNone/>
            </a:pPr>
            <a:r>
              <a:t/>
            </a:r>
            <a:endParaRPr>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9"/>
          <p:cNvPicPr preferRelativeResize="0"/>
          <p:nvPr/>
        </p:nvPicPr>
        <p:blipFill>
          <a:blip r:embed="rId3">
            <a:alphaModFix/>
          </a:blip>
          <a:stretch>
            <a:fillRect/>
          </a:stretch>
        </p:blipFill>
        <p:spPr>
          <a:xfrm>
            <a:off x="152400" y="152400"/>
            <a:ext cx="7741920" cy="4838700"/>
          </a:xfrm>
          <a:prstGeom prst="rect">
            <a:avLst/>
          </a:prstGeom>
          <a:noFill/>
          <a:ln>
            <a:noFill/>
          </a:ln>
        </p:spPr>
      </p:pic>
      <p:sp>
        <p:nvSpPr>
          <p:cNvPr id="219" name="Google Shape;219;p39"/>
          <p:cNvSpPr/>
          <p:nvPr/>
        </p:nvSpPr>
        <p:spPr>
          <a:xfrm>
            <a:off x="5902500" y="1066050"/>
            <a:ext cx="825300" cy="13044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descr="abby.jpg" id="224" name="Google Shape;224;p40"/>
          <p:cNvPicPr preferRelativeResize="0"/>
          <p:nvPr/>
        </p:nvPicPr>
        <p:blipFill>
          <a:blip r:embed="rId3">
            <a:alphaModFix/>
          </a:blip>
          <a:stretch>
            <a:fillRect/>
          </a:stretch>
        </p:blipFill>
        <p:spPr>
          <a:xfrm>
            <a:off x="4678550" y="594425"/>
            <a:ext cx="3954649" cy="3954650"/>
          </a:xfrm>
          <a:prstGeom prst="rect">
            <a:avLst/>
          </a:prstGeom>
          <a:noFill/>
          <a:ln>
            <a:noFill/>
          </a:ln>
        </p:spPr>
      </p:pic>
      <p:sp>
        <p:nvSpPr>
          <p:cNvPr id="225" name="Google Shape;225;p40"/>
          <p:cNvSpPr txBox="1"/>
          <p:nvPr>
            <p:ph type="title"/>
          </p:nvPr>
        </p:nvSpPr>
        <p:spPr>
          <a:xfrm>
            <a:off x="490250" y="450150"/>
            <a:ext cx="4057500" cy="409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Relaxing</a:t>
            </a:r>
            <a:endParaRPr>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4"/>
                </a:solidFill>
                <a:latin typeface="Arial Black"/>
                <a:ea typeface="Arial Black"/>
                <a:cs typeface="Arial Black"/>
                <a:sym typeface="Arial Black"/>
              </a:rPr>
              <a:t>Dog</a:t>
            </a:r>
            <a:endParaRPr>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4"/>
                </a:solidFill>
                <a:latin typeface="Arial Black"/>
                <a:ea typeface="Arial Black"/>
                <a:cs typeface="Arial Black"/>
                <a:sym typeface="Arial Black"/>
              </a:rPr>
              <a:t>Picture</a:t>
            </a:r>
            <a:endParaRPr>
              <a:solidFill>
                <a:schemeClr val="accent4"/>
              </a:solidFill>
              <a:latin typeface="Arial Black"/>
              <a:ea typeface="Arial Black"/>
              <a:cs typeface="Arial Black"/>
              <a:sym typeface="Arial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Preprocessing: Preparing Text for Analysis</a:t>
            </a:r>
            <a:endParaRPr>
              <a:solidFill>
                <a:schemeClr val="accent4"/>
              </a:solidFill>
              <a:latin typeface="Arial Black"/>
              <a:ea typeface="Arial Black"/>
              <a:cs typeface="Arial Black"/>
              <a:sym typeface="Arial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490250" y="450150"/>
            <a:ext cx="7333800" cy="370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4"/>
                </a:solidFill>
                <a:latin typeface="Arial Black"/>
                <a:ea typeface="Arial Black"/>
                <a:cs typeface="Arial Black"/>
                <a:sym typeface="Arial Black"/>
              </a:rPr>
              <a:t>Step 1:</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sz="3600">
                <a:solidFill>
                  <a:schemeClr val="accent4"/>
                </a:solidFill>
                <a:latin typeface="Arial Black"/>
                <a:ea typeface="Arial Black"/>
                <a:cs typeface="Arial Black"/>
                <a:sym typeface="Arial Black"/>
              </a:rPr>
              <a:t>Create a corpus from your raw text file(s)</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p:txBody>
      </p:sp>
      <p:pic>
        <p:nvPicPr>
          <p:cNvPr id="236" name="Google Shape;236;p42"/>
          <p:cNvPicPr preferRelativeResize="0"/>
          <p:nvPr/>
        </p:nvPicPr>
        <p:blipFill>
          <a:blip r:embed="rId3">
            <a:alphaModFix/>
          </a:blip>
          <a:stretch>
            <a:fillRect/>
          </a:stretch>
        </p:blipFill>
        <p:spPr>
          <a:xfrm>
            <a:off x="1616400" y="3266925"/>
            <a:ext cx="1684650" cy="1684650"/>
          </a:xfrm>
          <a:prstGeom prst="rect">
            <a:avLst/>
          </a:prstGeom>
          <a:noFill/>
          <a:ln>
            <a:noFill/>
          </a:ln>
        </p:spPr>
      </p:pic>
      <p:sp>
        <p:nvSpPr>
          <p:cNvPr id="237" name="Google Shape;237;p42"/>
          <p:cNvSpPr/>
          <p:nvPr/>
        </p:nvSpPr>
        <p:spPr>
          <a:xfrm>
            <a:off x="3608125" y="3682325"/>
            <a:ext cx="1049100" cy="473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42"/>
          <p:cNvPicPr preferRelativeResize="0"/>
          <p:nvPr/>
        </p:nvPicPr>
        <p:blipFill rotWithShape="1">
          <a:blip r:embed="rId4">
            <a:alphaModFix/>
          </a:blip>
          <a:srcRect b="0" l="12827" r="10266" t="0"/>
          <a:stretch/>
        </p:blipFill>
        <p:spPr>
          <a:xfrm>
            <a:off x="5271450" y="3048975"/>
            <a:ext cx="2021573" cy="1740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Arial Black"/>
                <a:ea typeface="Arial Black"/>
                <a:cs typeface="Arial Black"/>
                <a:sym typeface="Arial Black"/>
              </a:rPr>
              <a:t>Corpus Object in R</a:t>
            </a:r>
            <a:endParaRPr>
              <a:solidFill>
                <a:srgbClr val="FF9900"/>
              </a:solidFill>
              <a:latin typeface="Arial Black"/>
              <a:ea typeface="Arial Black"/>
              <a:cs typeface="Arial Black"/>
              <a:sym typeface="Arial Black"/>
            </a:endParaRPr>
          </a:p>
        </p:txBody>
      </p:sp>
      <p:sp>
        <p:nvSpPr>
          <p:cNvPr id="244" name="Google Shape;24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Corpus is a data structure in R that represents a collection of documents that you import into R or access using an API. </a:t>
            </a:r>
            <a:endParaRPr sz="2400">
              <a:solidFill>
                <a:srgbClr val="FFFFFF"/>
              </a:solidFill>
            </a:endParaRPr>
          </a:p>
          <a:p>
            <a:pPr indent="0" lvl="0" marL="0" rtl="0" algn="l">
              <a:spcBef>
                <a:spcPts val="1600"/>
              </a:spcBef>
              <a:spcAft>
                <a:spcPts val="0"/>
              </a:spcAft>
              <a:buNone/>
            </a:pPr>
            <a:r>
              <a:rPr lang="en" sz="2400">
                <a:solidFill>
                  <a:srgbClr val="FFFF00"/>
                </a:solidFill>
              </a:rPr>
              <a:t>tm package</a:t>
            </a:r>
            <a:r>
              <a:rPr lang="en" sz="2400"/>
              <a:t>					</a:t>
            </a:r>
            <a:endParaRPr sz="2400">
              <a:solidFill>
                <a:srgbClr val="00FF00"/>
              </a:solidFill>
            </a:endParaRPr>
          </a:p>
          <a:p>
            <a:pPr indent="0" lvl="0" marL="0" rtl="0" algn="l">
              <a:lnSpc>
                <a:spcPct val="100000"/>
              </a:lnSpc>
              <a:spcBef>
                <a:spcPts val="1600"/>
              </a:spcBef>
              <a:spcAft>
                <a:spcPts val="0"/>
              </a:spcAft>
              <a:buNone/>
            </a:pPr>
            <a:r>
              <a:rPr lang="en" sz="2400">
                <a:solidFill>
                  <a:srgbClr val="FFFFFF"/>
                </a:solidFill>
              </a:rPr>
              <a:t>SimpleCorpus				</a:t>
            </a:r>
            <a:endParaRPr sz="2400">
              <a:solidFill>
                <a:srgbClr val="FFFFFF"/>
              </a:solidFill>
            </a:endParaRPr>
          </a:p>
          <a:p>
            <a:pPr indent="0" lvl="0" marL="0" rtl="0" algn="l">
              <a:lnSpc>
                <a:spcPct val="100000"/>
              </a:lnSpc>
              <a:spcBef>
                <a:spcPts val="100"/>
              </a:spcBef>
              <a:spcAft>
                <a:spcPts val="0"/>
              </a:spcAft>
              <a:buNone/>
            </a:pPr>
            <a:r>
              <a:rPr lang="en" sz="2400">
                <a:solidFill>
                  <a:srgbClr val="FFFFFF"/>
                </a:solidFill>
              </a:rPr>
              <a:t>VCorpus						</a:t>
            </a:r>
            <a:endParaRPr sz="2400">
              <a:solidFill>
                <a:srgbClr val="FFFFFF"/>
              </a:solidFill>
            </a:endParaRPr>
          </a:p>
          <a:p>
            <a:pPr indent="0" lvl="0" marL="0" rtl="0" algn="l">
              <a:lnSpc>
                <a:spcPct val="100000"/>
              </a:lnSpc>
              <a:spcBef>
                <a:spcPts val="100"/>
              </a:spcBef>
              <a:spcAft>
                <a:spcPts val="100"/>
              </a:spcAft>
              <a:buNone/>
            </a:pPr>
            <a:r>
              <a:rPr lang="en" sz="2400">
                <a:solidFill>
                  <a:srgbClr val="FFFFFF"/>
                </a:solidFill>
              </a:rPr>
              <a:t>PCorpus </a:t>
            </a:r>
            <a:endParaRPr sz="2400">
              <a:solidFill>
                <a:srgbClr val="FFFFFF"/>
              </a:solidFill>
            </a:endParaRPr>
          </a:p>
        </p:txBody>
      </p:sp>
      <p:pic>
        <p:nvPicPr>
          <p:cNvPr id="245" name="Google Shape;245;p43"/>
          <p:cNvPicPr preferRelativeResize="0"/>
          <p:nvPr/>
        </p:nvPicPr>
        <p:blipFill rotWithShape="1">
          <a:blip r:embed="rId3">
            <a:alphaModFix/>
          </a:blip>
          <a:srcRect b="0" l="12827" r="10266" t="0"/>
          <a:stretch/>
        </p:blipFill>
        <p:spPr>
          <a:xfrm>
            <a:off x="5906225" y="2517075"/>
            <a:ext cx="2021573" cy="1740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490250" y="362375"/>
            <a:ext cx="7938000" cy="384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4"/>
                </a:solidFill>
                <a:latin typeface="Arial Black"/>
                <a:ea typeface="Arial Black"/>
                <a:cs typeface="Arial Black"/>
                <a:sym typeface="Arial Black"/>
              </a:rPr>
              <a:t>Learning environment</a:t>
            </a:r>
            <a:endParaRPr sz="3000">
              <a:solidFill>
                <a:schemeClr val="accent4"/>
              </a:solidFill>
              <a:latin typeface="Arial Black"/>
              <a:ea typeface="Arial Black"/>
              <a:cs typeface="Arial Black"/>
              <a:sym typeface="Arial Black"/>
            </a:endParaRPr>
          </a:p>
          <a:p>
            <a:pPr indent="457200" lvl="0" marL="0" rtl="0" algn="l">
              <a:spcBef>
                <a:spcPts val="0"/>
              </a:spcBef>
              <a:spcAft>
                <a:spcPts val="0"/>
              </a:spcAft>
              <a:buNone/>
            </a:pPr>
            <a:r>
              <a:rPr lang="en" sz="2800">
                <a:solidFill>
                  <a:schemeClr val="accent6"/>
                </a:solidFill>
                <a:latin typeface="Arial Black"/>
                <a:ea typeface="Arial Black"/>
                <a:cs typeface="Arial Black"/>
                <a:sym typeface="Arial Black"/>
              </a:rPr>
              <a:t>Questions are welcomed</a:t>
            </a:r>
            <a:endParaRPr sz="2800">
              <a:solidFill>
                <a:schemeClr val="accent6"/>
              </a:solidFill>
              <a:latin typeface="Arial Black"/>
              <a:ea typeface="Arial Black"/>
              <a:cs typeface="Arial Black"/>
              <a:sym typeface="Arial Black"/>
            </a:endParaRPr>
          </a:p>
          <a:p>
            <a:pPr indent="457200" lvl="0" marL="0" rtl="0" algn="l">
              <a:spcBef>
                <a:spcPts val="0"/>
              </a:spcBef>
              <a:spcAft>
                <a:spcPts val="0"/>
              </a:spcAft>
              <a:buNone/>
            </a:pPr>
            <a:r>
              <a:rPr lang="en" sz="2800">
                <a:solidFill>
                  <a:schemeClr val="accent5"/>
                </a:solidFill>
                <a:latin typeface="Arial Black"/>
                <a:ea typeface="Arial Black"/>
                <a:cs typeface="Arial Black"/>
                <a:sym typeface="Arial Black"/>
              </a:rPr>
              <a:t>Requests to repeat/re-explain are </a:t>
            </a:r>
            <a:endParaRPr sz="2800">
              <a:solidFill>
                <a:schemeClr val="accent5"/>
              </a:solidFill>
              <a:latin typeface="Arial Black"/>
              <a:ea typeface="Arial Black"/>
              <a:cs typeface="Arial Black"/>
              <a:sym typeface="Arial Black"/>
            </a:endParaRPr>
          </a:p>
          <a:p>
            <a:pPr indent="457200" lvl="0" marL="457200" rtl="0" algn="l">
              <a:spcBef>
                <a:spcPts val="0"/>
              </a:spcBef>
              <a:spcAft>
                <a:spcPts val="0"/>
              </a:spcAft>
              <a:buNone/>
            </a:pPr>
            <a:r>
              <a:rPr lang="en" sz="2800">
                <a:solidFill>
                  <a:schemeClr val="accent5"/>
                </a:solidFill>
                <a:latin typeface="Arial Black"/>
                <a:ea typeface="Arial Black"/>
                <a:cs typeface="Arial Black"/>
                <a:sym typeface="Arial Black"/>
              </a:rPr>
              <a:t>welcomed</a:t>
            </a:r>
            <a:endParaRPr sz="2800">
              <a:solidFill>
                <a:schemeClr val="accent5"/>
              </a:solidFill>
              <a:latin typeface="Arial Black"/>
              <a:ea typeface="Arial Black"/>
              <a:cs typeface="Arial Black"/>
              <a:sym typeface="Arial Black"/>
            </a:endParaRPr>
          </a:p>
          <a:p>
            <a:pPr indent="0" lvl="0" marL="457200" rtl="0" algn="l">
              <a:spcBef>
                <a:spcPts val="0"/>
              </a:spcBef>
              <a:spcAft>
                <a:spcPts val="0"/>
              </a:spcAft>
              <a:buNone/>
            </a:pPr>
            <a:r>
              <a:rPr lang="en" sz="2800">
                <a:solidFill>
                  <a:schemeClr val="lt2"/>
                </a:solidFill>
                <a:latin typeface="Arial Black"/>
                <a:ea typeface="Arial Black"/>
                <a:cs typeface="Arial Black"/>
                <a:sym typeface="Arial Black"/>
              </a:rPr>
              <a:t>Collaborators in learning - help </a:t>
            </a:r>
            <a:endParaRPr sz="2800">
              <a:solidFill>
                <a:schemeClr val="lt2"/>
              </a:solidFill>
              <a:latin typeface="Arial Black"/>
              <a:ea typeface="Arial Black"/>
              <a:cs typeface="Arial Black"/>
              <a:sym typeface="Arial Black"/>
            </a:endParaRPr>
          </a:p>
          <a:p>
            <a:pPr indent="457200" lvl="0" marL="457200" rtl="0" algn="l">
              <a:spcBef>
                <a:spcPts val="0"/>
              </a:spcBef>
              <a:spcAft>
                <a:spcPts val="0"/>
              </a:spcAft>
              <a:buNone/>
            </a:pPr>
            <a:r>
              <a:rPr lang="en" sz="2800">
                <a:solidFill>
                  <a:schemeClr val="lt2"/>
                </a:solidFill>
                <a:latin typeface="Arial Black"/>
                <a:ea typeface="Arial Black"/>
                <a:cs typeface="Arial Black"/>
                <a:sym typeface="Arial Black"/>
              </a:rPr>
              <a:t>your neighbor if you can</a:t>
            </a:r>
            <a:endParaRPr sz="2800">
              <a:solidFill>
                <a:schemeClr val="lt2"/>
              </a:solidFill>
              <a:latin typeface="Arial Black"/>
              <a:ea typeface="Arial Black"/>
              <a:cs typeface="Arial Black"/>
              <a:sym typeface="Arial Black"/>
            </a:endParaRPr>
          </a:p>
          <a:p>
            <a:pPr indent="0" lvl="0" marL="457200" rtl="0" algn="l">
              <a:spcBef>
                <a:spcPts val="0"/>
              </a:spcBef>
              <a:spcAft>
                <a:spcPts val="0"/>
              </a:spcAft>
              <a:buNone/>
            </a:pPr>
            <a:r>
              <a:rPr lang="en" sz="2800">
                <a:solidFill>
                  <a:schemeClr val="accent4"/>
                </a:solidFill>
                <a:latin typeface="Arial Black"/>
                <a:ea typeface="Arial Black"/>
                <a:cs typeface="Arial Black"/>
                <a:sym typeface="Arial Black"/>
              </a:rPr>
              <a:t>We get imposter syndrome too</a:t>
            </a:r>
            <a:endParaRPr sz="2800">
              <a:solidFill>
                <a:schemeClr val="accent4"/>
              </a:solidFill>
              <a:latin typeface="Arial Black"/>
              <a:ea typeface="Arial Black"/>
              <a:cs typeface="Arial Black"/>
              <a:sym typeface="Arial Black"/>
            </a:endParaRPr>
          </a:p>
          <a:p>
            <a:pPr indent="457200" lvl="0" marL="0" rtl="0" algn="l">
              <a:spcBef>
                <a:spcPts val="0"/>
              </a:spcBef>
              <a:spcAft>
                <a:spcPts val="0"/>
              </a:spcAft>
              <a:buNone/>
            </a:pPr>
            <a:r>
              <a:t/>
            </a:r>
            <a:endParaRPr sz="2800">
              <a:solidFill>
                <a:schemeClr val="accent2"/>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Arial Black"/>
                <a:ea typeface="Arial Black"/>
                <a:cs typeface="Arial Black"/>
                <a:sym typeface="Arial Black"/>
              </a:rPr>
              <a:t>Why Create a Corpus?</a:t>
            </a:r>
            <a:endParaRPr>
              <a:solidFill>
                <a:srgbClr val="FFFF00"/>
              </a:solidFill>
              <a:latin typeface="Arial Black"/>
              <a:ea typeface="Arial Black"/>
              <a:cs typeface="Arial Black"/>
              <a:sym typeface="Arial Black"/>
            </a:endParaRPr>
          </a:p>
        </p:txBody>
      </p:sp>
      <p:sp>
        <p:nvSpPr>
          <p:cNvPr id="251" name="Google Shape;251;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Creating a corpus object gives you access to text mining and analysis functions from various text analysis R packages: </a:t>
            </a:r>
            <a:r>
              <a:rPr lang="en">
                <a:solidFill>
                  <a:srgbClr val="FFFFFF"/>
                </a:solidFill>
              </a:rPr>
              <a:t>tm</a:t>
            </a:r>
            <a:r>
              <a:rPr lang="en">
                <a:solidFill>
                  <a:srgbClr val="FFFFFF"/>
                </a:solidFill>
              </a:rPr>
              <a:t>, quanteda, openNLP, topicmodels, etc. From a corpus object you can: </a:t>
            </a:r>
            <a:endParaRPr>
              <a:solidFill>
                <a:srgbClr val="FFFFFF"/>
              </a:solidFill>
            </a:endParaRPr>
          </a:p>
          <a:p>
            <a:pPr indent="-342900" lvl="0" marL="457200" rtl="0" algn="l">
              <a:spcBef>
                <a:spcPts val="1600"/>
              </a:spcBef>
              <a:spcAft>
                <a:spcPts val="0"/>
              </a:spcAft>
              <a:buClr>
                <a:srgbClr val="FFFF00"/>
              </a:buClr>
              <a:buSzPts val="1800"/>
              <a:buChar char="●"/>
            </a:pPr>
            <a:r>
              <a:rPr lang="en">
                <a:solidFill>
                  <a:srgbClr val="FFFF00"/>
                </a:solidFill>
              </a:rPr>
              <a:t>data cleaning and transforming</a:t>
            </a:r>
            <a:endParaRPr>
              <a:solidFill>
                <a:srgbClr val="FFFF00"/>
              </a:solidFill>
            </a:endParaRPr>
          </a:p>
          <a:p>
            <a:pPr indent="-342900" lvl="0" marL="457200" rtl="0" algn="l">
              <a:spcBef>
                <a:spcPts val="0"/>
              </a:spcBef>
              <a:spcAft>
                <a:spcPts val="0"/>
              </a:spcAft>
              <a:buClr>
                <a:srgbClr val="FFFF00"/>
              </a:buClr>
              <a:buSzPts val="1800"/>
              <a:buChar char="●"/>
            </a:pPr>
            <a:r>
              <a:rPr lang="en">
                <a:solidFill>
                  <a:srgbClr val="FFFF00"/>
                </a:solidFill>
              </a:rPr>
              <a:t>filtering</a:t>
            </a:r>
            <a:endParaRPr>
              <a:solidFill>
                <a:srgbClr val="FFFF00"/>
              </a:solidFill>
            </a:endParaRPr>
          </a:p>
          <a:p>
            <a:pPr indent="-342900" lvl="0" marL="457200" rtl="0" algn="l">
              <a:lnSpc>
                <a:spcPct val="100000"/>
              </a:lnSpc>
              <a:spcBef>
                <a:spcPts val="0"/>
              </a:spcBef>
              <a:spcAft>
                <a:spcPts val="0"/>
              </a:spcAft>
              <a:buClr>
                <a:srgbClr val="FFFF00"/>
              </a:buClr>
              <a:buSzPts val="1800"/>
              <a:buChar char="●"/>
            </a:pPr>
            <a:r>
              <a:rPr lang="en">
                <a:solidFill>
                  <a:srgbClr val="FFFF00"/>
                </a:solidFill>
              </a:rPr>
              <a:t>document-term-matrix OR</a:t>
            </a:r>
            <a:endParaRPr>
              <a:solidFill>
                <a:srgbClr val="FFFF00"/>
              </a:solidFill>
            </a:endParaRPr>
          </a:p>
          <a:p>
            <a:pPr indent="-342900" lvl="0" marL="457200" rtl="0" algn="l">
              <a:lnSpc>
                <a:spcPct val="100000"/>
              </a:lnSpc>
              <a:spcBef>
                <a:spcPts val="0"/>
              </a:spcBef>
              <a:spcAft>
                <a:spcPts val="0"/>
              </a:spcAft>
              <a:buClr>
                <a:srgbClr val="FFFF00"/>
              </a:buClr>
              <a:buSzPts val="1800"/>
              <a:buChar char="●"/>
            </a:pPr>
            <a:r>
              <a:rPr lang="en">
                <a:solidFill>
                  <a:srgbClr val="FFFF00"/>
                </a:solidFill>
              </a:rPr>
              <a:t>term-document-matrix</a:t>
            </a:r>
            <a:endParaRPr>
              <a:solidFill>
                <a:srgbClr val="FFFF00"/>
              </a:solidFill>
            </a:endParaRPr>
          </a:p>
        </p:txBody>
      </p:sp>
      <p:pic>
        <p:nvPicPr>
          <p:cNvPr id="252" name="Google Shape;252;p44"/>
          <p:cNvPicPr preferRelativeResize="0"/>
          <p:nvPr/>
        </p:nvPicPr>
        <p:blipFill>
          <a:blip r:embed="rId3">
            <a:alphaModFix/>
          </a:blip>
          <a:stretch>
            <a:fillRect/>
          </a:stretch>
        </p:blipFill>
        <p:spPr>
          <a:xfrm>
            <a:off x="4587525" y="2019025"/>
            <a:ext cx="4244775" cy="2737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490250" y="450150"/>
            <a:ext cx="733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4"/>
                </a:solidFill>
                <a:latin typeface="Arial Black"/>
                <a:ea typeface="Arial Black"/>
                <a:cs typeface="Arial Black"/>
                <a:sym typeface="Arial Black"/>
              </a:rPr>
              <a:t>Step 2: </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sz="3600">
                <a:solidFill>
                  <a:schemeClr val="accent4"/>
                </a:solidFill>
                <a:latin typeface="Arial Black"/>
                <a:ea typeface="Arial Black"/>
                <a:cs typeface="Arial Black"/>
                <a:sym typeface="Arial Black"/>
              </a:rPr>
              <a:t>Clean the corpus</a:t>
            </a:r>
            <a:endParaRPr sz="36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4"/>
              </a:solidFill>
              <a:latin typeface="Arial Black"/>
              <a:ea typeface="Arial Black"/>
              <a:cs typeface="Arial Black"/>
              <a:sym typeface="Arial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46"/>
          <p:cNvSpPr txBox="1"/>
          <p:nvPr>
            <p:ph type="title"/>
          </p:nvPr>
        </p:nvSpPr>
        <p:spPr>
          <a:xfrm>
            <a:off x="513100" y="293025"/>
            <a:ext cx="4305000" cy="812700"/>
          </a:xfrm>
          <a:prstGeom prst="rect">
            <a:avLst/>
          </a:prstGeom>
          <a:solidFill>
            <a:srgbClr val="000000"/>
          </a:solidFill>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Cleaning Tasks</a:t>
            </a:r>
            <a:endParaRPr>
              <a:solidFill>
                <a:schemeClr val="accent4"/>
              </a:solidFill>
            </a:endParaRPr>
          </a:p>
          <a:p>
            <a:pPr indent="0" lvl="0" marL="0" rtl="0" algn="ctr">
              <a:spcBef>
                <a:spcPts val="0"/>
              </a:spcBef>
              <a:spcAft>
                <a:spcPts val="0"/>
              </a:spcAft>
              <a:buNone/>
            </a:pPr>
            <a:r>
              <a:rPr lang="en" sz="1000">
                <a:solidFill>
                  <a:schemeClr val="accent4"/>
                </a:solidFill>
              </a:rPr>
              <a:t>You may need to do one or more of the following tasks:</a:t>
            </a:r>
            <a:endParaRPr sz="1000">
              <a:solidFill>
                <a:schemeClr val="accent4"/>
              </a:solidFill>
            </a:endParaRPr>
          </a:p>
        </p:txBody>
      </p:sp>
      <p:sp>
        <p:nvSpPr>
          <p:cNvPr id="263" name="Google Shape;263;p46"/>
          <p:cNvSpPr txBox="1"/>
          <p:nvPr/>
        </p:nvSpPr>
        <p:spPr>
          <a:xfrm>
            <a:off x="4042225" y="1683875"/>
            <a:ext cx="4530300" cy="3319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strip punctuation</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change to lower case</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remove stop words</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tokenize</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stem</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lemmatize</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subset</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t/>
            </a:r>
            <a:endParaRPr sz="2800">
              <a:solidFill>
                <a:srgbClr val="FFFFFF"/>
              </a:solidFill>
              <a:latin typeface="Arial Black"/>
              <a:ea typeface="Arial Black"/>
              <a:cs typeface="Arial Black"/>
              <a:sym typeface="Arial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457200" y="114550"/>
            <a:ext cx="85317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Data cleaning terms</a:t>
            </a:r>
            <a:endParaRPr>
              <a:solidFill>
                <a:schemeClr val="accent4"/>
              </a:solidFill>
            </a:endParaRPr>
          </a:p>
        </p:txBody>
      </p:sp>
      <p:sp>
        <p:nvSpPr>
          <p:cNvPr id="269" name="Google Shape;269;p47"/>
          <p:cNvSpPr txBox="1"/>
          <p:nvPr>
            <p:ph idx="1" type="body"/>
          </p:nvPr>
        </p:nvSpPr>
        <p:spPr>
          <a:xfrm>
            <a:off x="457200" y="1314450"/>
            <a:ext cx="37041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a:p>
            <a:pPr indent="0" lvl="0" marL="0" rtl="0" algn="l">
              <a:spcBef>
                <a:spcPts val="600"/>
              </a:spcBef>
              <a:spcAft>
                <a:spcPts val="600"/>
              </a:spcAft>
              <a:buNone/>
            </a:pPr>
            <a:r>
              <a:t/>
            </a:r>
            <a:endParaRPr/>
          </a:p>
        </p:txBody>
      </p:sp>
      <p:sp>
        <p:nvSpPr>
          <p:cNvPr id="270" name="Google Shape;270;p47"/>
          <p:cNvSpPr txBox="1"/>
          <p:nvPr>
            <p:ph idx="1" type="body"/>
          </p:nvPr>
        </p:nvSpPr>
        <p:spPr>
          <a:xfrm>
            <a:off x="457200" y="1143250"/>
            <a:ext cx="8439900" cy="3280200"/>
          </a:xfrm>
          <a:prstGeom prst="rect">
            <a:avLst/>
          </a:prstGeom>
        </p:spPr>
        <p:txBody>
          <a:bodyPr anchorCtr="0" anchor="t" bIns="91425" lIns="91425" spcFirstLastPara="1" rIns="91425" wrap="square" tIns="91425">
            <a:noAutofit/>
          </a:bodyPr>
          <a:lstStyle/>
          <a:p>
            <a:pPr indent="0" lvl="0" marL="0" marR="0" rtl="0" algn="l">
              <a:lnSpc>
                <a:spcPct val="150000"/>
              </a:lnSpc>
              <a:spcBef>
                <a:spcPts val="400"/>
              </a:spcBef>
              <a:spcAft>
                <a:spcPts val="0"/>
              </a:spcAft>
              <a:buNone/>
            </a:pPr>
            <a:r>
              <a:rPr lang="en" sz="2400">
                <a:solidFill>
                  <a:schemeClr val="accent5"/>
                </a:solidFill>
                <a:latin typeface="Arial Black"/>
                <a:ea typeface="Arial Black"/>
                <a:cs typeface="Arial Black"/>
                <a:sym typeface="Arial Black"/>
              </a:rPr>
              <a:t>stopwords</a:t>
            </a:r>
            <a:r>
              <a:rPr lang="en" sz="2400">
                <a:latin typeface="Arial Black"/>
                <a:ea typeface="Arial Black"/>
                <a:cs typeface="Arial Black"/>
                <a:sym typeface="Arial Black"/>
              </a:rPr>
              <a:t>  - [the, a, an, and, not, for, but, so…]</a:t>
            </a:r>
            <a:endParaRPr sz="2400">
              <a:latin typeface="Arial Black"/>
              <a:ea typeface="Arial Black"/>
              <a:cs typeface="Arial Black"/>
              <a:sym typeface="Arial Black"/>
            </a:endParaRPr>
          </a:p>
          <a:p>
            <a:pPr indent="0" lvl="0" marL="0" marR="0" rtl="0" algn="l">
              <a:lnSpc>
                <a:spcPct val="150000"/>
              </a:lnSpc>
              <a:spcBef>
                <a:spcPts val="600"/>
              </a:spcBef>
              <a:spcAft>
                <a:spcPts val="0"/>
              </a:spcAft>
              <a:buNone/>
            </a:pPr>
            <a:r>
              <a:rPr lang="en" sz="2400">
                <a:solidFill>
                  <a:schemeClr val="accent5"/>
                </a:solidFill>
                <a:latin typeface="Arial Black"/>
                <a:ea typeface="Arial Black"/>
                <a:cs typeface="Arial Black"/>
                <a:sym typeface="Arial Black"/>
              </a:rPr>
              <a:t>tokenize</a:t>
            </a:r>
            <a:r>
              <a:rPr lang="en" sz="2400">
                <a:latin typeface="Arial Black"/>
                <a:ea typeface="Arial Black"/>
                <a:cs typeface="Arial Black"/>
                <a:sym typeface="Arial Black"/>
              </a:rPr>
              <a:t> - the/cat/sat/on/the/mat/</a:t>
            </a:r>
            <a:endParaRPr sz="2400">
              <a:latin typeface="Arial Black"/>
              <a:ea typeface="Arial Black"/>
              <a:cs typeface="Arial Black"/>
              <a:sym typeface="Arial Black"/>
            </a:endParaRPr>
          </a:p>
          <a:p>
            <a:pPr indent="0" lvl="0" marL="0" marR="0" rtl="0" algn="l">
              <a:lnSpc>
                <a:spcPct val="150000"/>
              </a:lnSpc>
              <a:spcBef>
                <a:spcPts val="600"/>
              </a:spcBef>
              <a:spcAft>
                <a:spcPts val="0"/>
              </a:spcAft>
              <a:buNone/>
            </a:pPr>
            <a:r>
              <a:rPr lang="en" sz="2400">
                <a:solidFill>
                  <a:schemeClr val="accent5"/>
                </a:solidFill>
                <a:latin typeface="Arial Black"/>
                <a:ea typeface="Arial Black"/>
                <a:cs typeface="Arial Black"/>
                <a:sym typeface="Arial Black"/>
              </a:rPr>
              <a:t>stem </a:t>
            </a:r>
            <a:r>
              <a:rPr lang="en" sz="2400">
                <a:latin typeface="Arial Black"/>
                <a:ea typeface="Arial Black"/>
                <a:cs typeface="Arial Black"/>
                <a:sym typeface="Arial Black"/>
              </a:rPr>
              <a:t>- playing, played, player → play*</a:t>
            </a:r>
            <a:endParaRPr sz="2400">
              <a:latin typeface="Arial Black"/>
              <a:ea typeface="Arial Black"/>
              <a:cs typeface="Arial Black"/>
              <a:sym typeface="Arial Black"/>
            </a:endParaRPr>
          </a:p>
          <a:p>
            <a:pPr indent="0" lvl="0" marL="0" marR="0" rtl="0" algn="l">
              <a:lnSpc>
                <a:spcPct val="150000"/>
              </a:lnSpc>
              <a:spcBef>
                <a:spcPts val="600"/>
              </a:spcBef>
              <a:spcAft>
                <a:spcPts val="0"/>
              </a:spcAft>
              <a:buNone/>
            </a:pPr>
            <a:r>
              <a:rPr lang="en" sz="2400">
                <a:solidFill>
                  <a:schemeClr val="accent5"/>
                </a:solidFill>
                <a:latin typeface="Arial Black"/>
                <a:ea typeface="Arial Black"/>
                <a:cs typeface="Arial Black"/>
                <a:sym typeface="Arial Black"/>
              </a:rPr>
              <a:t>lemmatize</a:t>
            </a:r>
            <a:r>
              <a:rPr lang="en" sz="2400">
                <a:latin typeface="Arial Black"/>
                <a:ea typeface="Arial Black"/>
                <a:cs typeface="Arial Black"/>
                <a:sym typeface="Arial Black"/>
              </a:rPr>
              <a:t> -- good, better, best → good</a:t>
            </a:r>
            <a:endParaRPr sz="2400">
              <a:latin typeface="Arial Black"/>
              <a:ea typeface="Arial Black"/>
              <a:cs typeface="Arial Black"/>
              <a:sym typeface="Arial Black"/>
            </a:endParaRPr>
          </a:p>
          <a:p>
            <a:pPr indent="0" lvl="0" marL="0" marR="0" rtl="0" algn="l">
              <a:lnSpc>
                <a:spcPct val="150000"/>
              </a:lnSpc>
              <a:spcBef>
                <a:spcPts val="600"/>
              </a:spcBef>
              <a:spcAft>
                <a:spcPts val="0"/>
              </a:spcAft>
              <a:buNone/>
            </a:pPr>
            <a:r>
              <a:rPr lang="en" sz="2400">
                <a:latin typeface="Arial Black"/>
                <a:ea typeface="Arial Black"/>
                <a:cs typeface="Arial Black"/>
                <a:sym typeface="Arial Black"/>
              </a:rPr>
              <a:t>				   trying, tried, tries → try</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1800">
              <a:latin typeface="Arial Black"/>
              <a:ea typeface="Arial Black"/>
              <a:cs typeface="Arial Black"/>
              <a:sym typeface="Arial Black"/>
            </a:endParaRPr>
          </a:p>
          <a:p>
            <a:pPr indent="0" lvl="0" marL="0" marR="0" rtl="0" algn="l">
              <a:lnSpc>
                <a:spcPct val="100000"/>
              </a:lnSpc>
              <a:spcBef>
                <a:spcPts val="600"/>
              </a:spcBef>
              <a:spcAft>
                <a:spcPts val="600"/>
              </a:spcAft>
              <a:buNone/>
            </a:pPr>
            <a:r>
              <a:t/>
            </a:r>
            <a:endParaRPr sz="1800">
              <a:latin typeface="Arial Black"/>
              <a:ea typeface="Arial Black"/>
              <a:cs typeface="Arial Black"/>
              <a:sym typeface="Arial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Alternate approach:</a:t>
            </a:r>
            <a:endParaRPr sz="3600">
              <a:solidFill>
                <a:schemeClr val="accent5"/>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6"/>
                </a:solidFill>
                <a:latin typeface="Arial Black"/>
                <a:ea typeface="Arial Black"/>
                <a:cs typeface="Arial Black"/>
                <a:sym typeface="Arial Black"/>
              </a:rPr>
              <a:t>Structuring text in a dataframe </a:t>
            </a:r>
            <a:endParaRPr>
              <a:solidFill>
                <a:schemeClr val="accent6"/>
              </a:solidFill>
              <a:latin typeface="Arial Black"/>
              <a:ea typeface="Arial Black"/>
              <a:cs typeface="Arial Black"/>
              <a:sym typeface="Arial Black"/>
            </a:endParaRPr>
          </a:p>
          <a:p>
            <a:pPr indent="0" lvl="0" marL="0" rtl="0" algn="l">
              <a:spcBef>
                <a:spcPts val="0"/>
              </a:spcBef>
              <a:spcAft>
                <a:spcPts val="0"/>
              </a:spcAft>
              <a:buNone/>
            </a:pPr>
            <a:r>
              <a:rPr lang="en" sz="3000">
                <a:solidFill>
                  <a:schemeClr val="accent6"/>
                </a:solidFill>
                <a:latin typeface="Arial Black"/>
                <a:ea typeface="Arial Black"/>
                <a:cs typeface="Arial Black"/>
                <a:sym typeface="Arial Black"/>
              </a:rPr>
              <a:t>(as opposed to a corpus)</a:t>
            </a:r>
            <a:endParaRPr sz="3000">
              <a:solidFill>
                <a:schemeClr val="accent4"/>
              </a:solidFill>
              <a:latin typeface="Arial Black"/>
              <a:ea typeface="Arial Black"/>
              <a:cs typeface="Arial Black"/>
              <a:sym typeface="Arial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9"/>
          <p:cNvSpPr txBox="1"/>
          <p:nvPr>
            <p:ph type="title"/>
          </p:nvPr>
        </p:nvSpPr>
        <p:spPr>
          <a:xfrm>
            <a:off x="513100" y="293025"/>
            <a:ext cx="4305000" cy="812700"/>
          </a:xfrm>
          <a:prstGeom prst="rect">
            <a:avLst/>
          </a:prstGeom>
          <a:solidFill>
            <a:srgbClr val="000000"/>
          </a:solidFill>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Tidy the Data</a:t>
            </a:r>
            <a:endParaRPr>
              <a:solidFill>
                <a:schemeClr val="accent4"/>
              </a:solidFill>
            </a:endParaRPr>
          </a:p>
          <a:p>
            <a:pPr indent="0" lvl="0" marL="0" rtl="0" algn="ctr">
              <a:spcBef>
                <a:spcPts val="0"/>
              </a:spcBef>
              <a:spcAft>
                <a:spcPts val="0"/>
              </a:spcAft>
              <a:buNone/>
            </a:pPr>
            <a:r>
              <a:rPr lang="en" sz="1000">
                <a:solidFill>
                  <a:schemeClr val="accent4"/>
                </a:solidFill>
              </a:rPr>
              <a:t>Put unstructured text in a tabular structure</a:t>
            </a:r>
            <a:endParaRPr sz="1000">
              <a:solidFill>
                <a:schemeClr val="accent4"/>
              </a:solidFill>
            </a:endParaRPr>
          </a:p>
        </p:txBody>
      </p:sp>
      <p:sp>
        <p:nvSpPr>
          <p:cNvPr id="281" name="Google Shape;281;p49"/>
          <p:cNvSpPr txBox="1"/>
          <p:nvPr/>
        </p:nvSpPr>
        <p:spPr>
          <a:xfrm>
            <a:off x="4042225" y="1683875"/>
            <a:ext cx="4530300" cy="3319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Take the text and turn it into a </a:t>
            </a:r>
            <a:r>
              <a:rPr lang="en" sz="2800">
                <a:solidFill>
                  <a:schemeClr val="accent4"/>
                </a:solidFill>
                <a:latin typeface="Arial Black"/>
                <a:ea typeface="Arial Black"/>
                <a:cs typeface="Arial Black"/>
                <a:sym typeface="Arial Black"/>
              </a:rPr>
              <a:t>data frame</a:t>
            </a:r>
            <a:r>
              <a:rPr lang="en" sz="2800">
                <a:solidFill>
                  <a:srgbClr val="FFFFFF"/>
                </a:solidFill>
                <a:latin typeface="Arial Black"/>
                <a:ea typeface="Arial Black"/>
                <a:cs typeface="Arial Black"/>
                <a:sym typeface="Arial Black"/>
              </a:rPr>
              <a:t> with columns and rows</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t/>
            </a:r>
            <a:endParaRPr sz="2800">
              <a:solidFill>
                <a:srgbClr val="FFFFFF"/>
              </a:solidFill>
              <a:latin typeface="Arial Black"/>
              <a:ea typeface="Arial Black"/>
              <a:cs typeface="Arial Black"/>
              <a:sym typeface="Arial Black"/>
            </a:endParaRPr>
          </a:p>
          <a:p>
            <a:pPr indent="0" lvl="0" marL="0" rtl="0" algn="l">
              <a:spcBef>
                <a:spcPts val="0"/>
              </a:spcBef>
              <a:spcAft>
                <a:spcPts val="0"/>
              </a:spcAft>
              <a:buNone/>
            </a:pPr>
            <a:r>
              <a:rPr lang="en" sz="2800">
                <a:solidFill>
                  <a:srgbClr val="FFFFFF"/>
                </a:solidFill>
                <a:latin typeface="Arial Black"/>
                <a:ea typeface="Arial Black"/>
                <a:cs typeface="Arial Black"/>
                <a:sym typeface="Arial Black"/>
              </a:rPr>
              <a:t>Use tidy data principles</a:t>
            </a:r>
            <a:endParaRPr sz="2800">
              <a:solidFill>
                <a:srgbClr val="FFFFFF"/>
              </a:solidFill>
              <a:latin typeface="Arial Black"/>
              <a:ea typeface="Arial Black"/>
              <a:cs typeface="Arial Black"/>
              <a:sym typeface="Arial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457200" y="114539"/>
            <a:ext cx="57912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Tidy data principles</a:t>
            </a:r>
            <a:endParaRPr>
              <a:solidFill>
                <a:schemeClr val="accent4"/>
              </a:solidFill>
            </a:endParaRPr>
          </a:p>
        </p:txBody>
      </p:sp>
      <p:sp>
        <p:nvSpPr>
          <p:cNvPr id="287" name="Google Shape;287;p50"/>
          <p:cNvSpPr txBox="1"/>
          <p:nvPr>
            <p:ph idx="1" type="body"/>
          </p:nvPr>
        </p:nvSpPr>
        <p:spPr>
          <a:xfrm>
            <a:off x="457200" y="1314450"/>
            <a:ext cx="33849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One variable per column </a:t>
            </a:r>
            <a:endParaRPr/>
          </a:p>
          <a:p>
            <a:pPr indent="0" lvl="0" marL="0" rtl="0" algn="l">
              <a:spcBef>
                <a:spcPts val="600"/>
              </a:spcBef>
              <a:spcAft>
                <a:spcPts val="0"/>
              </a:spcAft>
              <a:buNone/>
            </a:pPr>
            <a:r>
              <a:rPr lang="en"/>
              <a:t>One observation per row</a:t>
            </a:r>
            <a:endParaRPr/>
          </a:p>
          <a:p>
            <a:pPr indent="0" lvl="0" marL="0" rtl="0" algn="l">
              <a:spcBef>
                <a:spcPts val="600"/>
              </a:spcBef>
              <a:spcAft>
                <a:spcPts val="600"/>
              </a:spcAft>
              <a:buNone/>
            </a:pPr>
            <a:r>
              <a:rPr lang="en"/>
              <a:t>One value per cell</a:t>
            </a:r>
            <a:endParaRPr/>
          </a:p>
        </p:txBody>
      </p:sp>
      <p:graphicFrame>
        <p:nvGraphicFramePr>
          <p:cNvPr id="288" name="Google Shape;288;p50"/>
          <p:cNvGraphicFramePr/>
          <p:nvPr/>
        </p:nvGraphicFramePr>
        <p:xfrm>
          <a:off x="3917175" y="1314450"/>
          <a:ext cx="3000000" cy="3000000"/>
        </p:xfrm>
        <a:graphic>
          <a:graphicData uri="http://schemas.openxmlformats.org/drawingml/2006/table">
            <a:tbl>
              <a:tblPr>
                <a:noFill/>
                <a:tableStyleId>{97CCE110-0197-4082-9F63-1DD7810EAA0F}</a:tableStyleId>
              </a:tblPr>
              <a:tblGrid>
                <a:gridCol w="2174700"/>
                <a:gridCol w="2174700"/>
              </a:tblGrid>
              <a:tr h="381000">
                <a:tc>
                  <a:txBody>
                    <a:bodyPr>
                      <a:noAutofit/>
                    </a:bodyPr>
                    <a:lstStyle/>
                    <a:p>
                      <a:pPr indent="0" lvl="0" marL="0" rtl="0" algn="l">
                        <a:spcBef>
                          <a:spcPts val="0"/>
                        </a:spcBef>
                        <a:spcAft>
                          <a:spcPts val="0"/>
                        </a:spcAft>
                        <a:buNone/>
                      </a:pPr>
                      <a:r>
                        <a:rPr lang="en">
                          <a:solidFill>
                            <a:srgbClr val="FFFF00"/>
                          </a:solidFill>
                        </a:rPr>
                        <a:t>Lat, Long</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Address</a:t>
                      </a:r>
                      <a:endParaRPr>
                        <a:solidFill>
                          <a:srgbClr val="FFFF00"/>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00"/>
                          </a:solidFill>
                        </a:rPr>
                        <a:t>35.7796, -78.6382</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3100 Hillsborough Street, Raleigh, NC</a:t>
                      </a:r>
                      <a:endParaRPr>
                        <a:solidFill>
                          <a:srgbClr val="FFFF00"/>
                        </a:solidFill>
                      </a:endParaRPr>
                    </a:p>
                  </a:txBody>
                  <a:tcPr marT="91425" marB="91425" marR="91425" marL="91425"/>
                </a:tc>
              </a:tr>
            </a:tbl>
          </a:graphicData>
        </a:graphic>
      </p:graphicFrame>
      <p:graphicFrame>
        <p:nvGraphicFramePr>
          <p:cNvPr id="289" name="Google Shape;289;p50"/>
          <p:cNvGraphicFramePr/>
          <p:nvPr/>
        </p:nvGraphicFramePr>
        <p:xfrm>
          <a:off x="952500" y="3216950"/>
          <a:ext cx="3000000" cy="3000000"/>
        </p:xfrm>
        <a:graphic>
          <a:graphicData uri="http://schemas.openxmlformats.org/drawingml/2006/table">
            <a:tbl>
              <a:tblPr>
                <a:noFill/>
                <a:tableStyleId>{97CCE110-0197-4082-9F63-1DD7810EAA0F}</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solidFill>
                            <a:srgbClr val="FFFF00"/>
                          </a:solidFill>
                        </a:rPr>
                        <a:t>Lat</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Long</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Street</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City</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State</a:t>
                      </a:r>
                      <a:endParaRPr>
                        <a:solidFill>
                          <a:srgbClr val="FFFF00"/>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00"/>
                          </a:solidFill>
                        </a:rPr>
                        <a:t>35.7796</a:t>
                      </a:r>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-78.6382</a:t>
                      </a:r>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3100 Hillsborough Street</a:t>
                      </a:r>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Raleigh</a:t>
                      </a:r>
                      <a:endParaRPr/>
                    </a:p>
                  </a:txBody>
                  <a:tcPr marT="91425" marB="91425" marR="91425" marL="91425"/>
                </a:tc>
                <a:tc>
                  <a:txBody>
                    <a:bodyPr>
                      <a:noAutofit/>
                    </a:bodyPr>
                    <a:lstStyle/>
                    <a:p>
                      <a:pPr indent="0" lvl="0" marL="0" rtl="0" algn="l">
                        <a:spcBef>
                          <a:spcPts val="0"/>
                        </a:spcBef>
                        <a:spcAft>
                          <a:spcPts val="0"/>
                        </a:spcAft>
                        <a:buNone/>
                      </a:pPr>
                      <a:r>
                        <a:rPr lang="en">
                          <a:solidFill>
                            <a:srgbClr val="FFFF00"/>
                          </a:solidFill>
                        </a:rPr>
                        <a:t>NC</a:t>
                      </a:r>
                      <a:endParaRPr>
                        <a:solidFill>
                          <a:srgbClr val="FFFF00"/>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457200" y="114539"/>
            <a:ext cx="57912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Tidy text structure</a:t>
            </a:r>
            <a:endParaRPr>
              <a:solidFill>
                <a:schemeClr val="accent4"/>
              </a:solidFill>
            </a:endParaRPr>
          </a:p>
        </p:txBody>
      </p:sp>
      <p:sp>
        <p:nvSpPr>
          <p:cNvPr id="295" name="Google Shape;295;p51"/>
          <p:cNvSpPr txBox="1"/>
          <p:nvPr>
            <p:ph idx="1" type="body"/>
          </p:nvPr>
        </p:nvSpPr>
        <p:spPr>
          <a:xfrm>
            <a:off x="457200" y="1314450"/>
            <a:ext cx="76200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 table with one token per row” - Julia Silge, </a:t>
            </a:r>
            <a:r>
              <a:rPr i="1" lang="en"/>
              <a:t>Text Mining with R</a:t>
            </a:r>
            <a:endParaRPr i="1"/>
          </a:p>
          <a:p>
            <a:pPr indent="0" lvl="0" marL="0" rtl="0" algn="l">
              <a:spcBef>
                <a:spcPts val="600"/>
              </a:spcBef>
              <a:spcAft>
                <a:spcPts val="0"/>
              </a:spcAft>
              <a:buNone/>
            </a:pPr>
            <a:r>
              <a:t/>
            </a:r>
            <a:endParaRPr i="1"/>
          </a:p>
          <a:p>
            <a:pPr indent="0" lvl="0" marL="0" rtl="0" algn="l">
              <a:spcBef>
                <a:spcPts val="600"/>
              </a:spcBef>
              <a:spcAft>
                <a:spcPts val="600"/>
              </a:spcAft>
              <a:buNone/>
            </a:pPr>
            <a:r>
              <a:rPr lang="en"/>
              <a:t>A token is a meaningful unit, such as a word, word pair, or sentence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4"/>
                </a:solidFill>
                <a:latin typeface="Arial Black"/>
                <a:ea typeface="Arial Black"/>
                <a:cs typeface="Arial Black"/>
                <a:sym typeface="Arial Black"/>
              </a:rPr>
              <a:t>Converting a text file to tidy text data frame</a:t>
            </a: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3"/>
          <p:cNvSpPr txBox="1"/>
          <p:nvPr>
            <p:ph type="title"/>
          </p:nvPr>
        </p:nvSpPr>
        <p:spPr>
          <a:xfrm>
            <a:off x="457200" y="114550"/>
            <a:ext cx="73017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4"/>
                </a:solidFill>
              </a:rPr>
              <a:t>Raw text file</a:t>
            </a:r>
            <a:endParaRPr sz="3000">
              <a:solidFill>
                <a:schemeClr val="accent4"/>
              </a:solidFill>
            </a:endParaRPr>
          </a:p>
        </p:txBody>
      </p:sp>
      <p:sp>
        <p:nvSpPr>
          <p:cNvPr id="306" name="Google Shape;306;p53"/>
          <p:cNvSpPr txBox="1"/>
          <p:nvPr>
            <p:ph idx="1" type="body"/>
          </p:nvPr>
        </p:nvSpPr>
        <p:spPr>
          <a:xfrm>
            <a:off x="457200" y="1314450"/>
            <a:ext cx="76200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600"/>
              </a:spcAft>
              <a:buNone/>
            </a:pPr>
            <a:r>
              <a:t/>
            </a:r>
            <a:endParaRPr/>
          </a:p>
        </p:txBody>
      </p:sp>
      <p:pic>
        <p:nvPicPr>
          <p:cNvPr id="307" name="Google Shape;307;p53"/>
          <p:cNvPicPr preferRelativeResize="0"/>
          <p:nvPr/>
        </p:nvPicPr>
        <p:blipFill>
          <a:blip r:embed="rId3">
            <a:alphaModFix/>
          </a:blip>
          <a:stretch>
            <a:fillRect/>
          </a:stretch>
        </p:blipFill>
        <p:spPr>
          <a:xfrm>
            <a:off x="457200" y="1353962"/>
            <a:ext cx="6782925" cy="3201175"/>
          </a:xfrm>
          <a:prstGeom prst="rect">
            <a:avLst/>
          </a:prstGeom>
          <a:noFill/>
          <a:ln>
            <a:noFill/>
          </a:ln>
        </p:spPr>
      </p:pic>
      <p:pic>
        <p:nvPicPr>
          <p:cNvPr id="308" name="Google Shape;308;p53"/>
          <p:cNvPicPr preferRelativeResize="0"/>
          <p:nvPr/>
        </p:nvPicPr>
        <p:blipFill rotWithShape="1">
          <a:blip r:embed="rId4">
            <a:alphaModFix/>
          </a:blip>
          <a:srcRect b="0" l="15008" r="12062" t="0"/>
          <a:stretch/>
        </p:blipFill>
        <p:spPr>
          <a:xfrm>
            <a:off x="6040075" y="294200"/>
            <a:ext cx="2037125" cy="209495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Goals</a:t>
            </a:r>
            <a:endParaRPr>
              <a:solidFill>
                <a:schemeClr val="accent4"/>
              </a:solidFill>
              <a:latin typeface="Arial Black"/>
              <a:ea typeface="Arial Black"/>
              <a:cs typeface="Arial Black"/>
              <a:sym typeface="Arial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4"/>
          <p:cNvSpPr txBox="1"/>
          <p:nvPr>
            <p:ph type="title"/>
          </p:nvPr>
        </p:nvSpPr>
        <p:spPr>
          <a:xfrm>
            <a:off x="457200" y="114550"/>
            <a:ext cx="7239300" cy="76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4"/>
                </a:solidFill>
              </a:rPr>
              <a:t>Tidy text</a:t>
            </a:r>
            <a:endParaRPr/>
          </a:p>
        </p:txBody>
      </p:sp>
      <p:pic>
        <p:nvPicPr>
          <p:cNvPr id="314" name="Google Shape;314;p54"/>
          <p:cNvPicPr preferRelativeResize="0"/>
          <p:nvPr/>
        </p:nvPicPr>
        <p:blipFill>
          <a:blip r:embed="rId3">
            <a:alphaModFix/>
          </a:blip>
          <a:stretch>
            <a:fillRect/>
          </a:stretch>
        </p:blipFill>
        <p:spPr>
          <a:xfrm>
            <a:off x="3677825" y="976525"/>
            <a:ext cx="4018575" cy="3556650"/>
          </a:xfrm>
          <a:prstGeom prst="rect">
            <a:avLst/>
          </a:prstGeom>
          <a:noFill/>
          <a:ln>
            <a:noFill/>
          </a:ln>
        </p:spPr>
      </p:pic>
      <p:sp>
        <p:nvSpPr>
          <p:cNvPr id="315" name="Google Shape;315;p54"/>
          <p:cNvSpPr txBox="1"/>
          <p:nvPr/>
        </p:nvSpPr>
        <p:spPr>
          <a:xfrm>
            <a:off x="4401850" y="1061200"/>
            <a:ext cx="12765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4"/>
          <p:cNvSpPr/>
          <p:nvPr/>
        </p:nvSpPr>
        <p:spPr>
          <a:xfrm>
            <a:off x="3676000" y="708700"/>
            <a:ext cx="4018500" cy="25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4"/>
          <p:cNvSpPr txBox="1"/>
          <p:nvPr/>
        </p:nvSpPr>
        <p:spPr>
          <a:xfrm>
            <a:off x="4253200" y="610300"/>
            <a:ext cx="12765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gutenberg_id</a:t>
            </a:r>
            <a:endParaRPr b="1">
              <a:latin typeface="Calibri"/>
              <a:ea typeface="Calibri"/>
              <a:cs typeface="Calibri"/>
              <a:sym typeface="Calibri"/>
            </a:endParaRPr>
          </a:p>
        </p:txBody>
      </p:sp>
      <p:sp>
        <p:nvSpPr>
          <p:cNvPr id="318" name="Google Shape;318;p54"/>
          <p:cNvSpPr txBox="1"/>
          <p:nvPr/>
        </p:nvSpPr>
        <p:spPr>
          <a:xfrm>
            <a:off x="5762475" y="610300"/>
            <a:ext cx="9303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title</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
        <p:nvSpPr>
          <p:cNvPr id="319" name="Google Shape;319;p54"/>
          <p:cNvSpPr txBox="1"/>
          <p:nvPr/>
        </p:nvSpPr>
        <p:spPr>
          <a:xfrm>
            <a:off x="6504600" y="610300"/>
            <a:ext cx="11919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w</a:t>
            </a:r>
            <a:r>
              <a:rPr b="1" lang="en">
                <a:latin typeface="Calibri"/>
                <a:ea typeface="Calibri"/>
                <a:cs typeface="Calibri"/>
                <a:sym typeface="Calibri"/>
              </a:rPr>
              <a:t>ord</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pic>
        <p:nvPicPr>
          <p:cNvPr id="320" name="Google Shape;320;p54"/>
          <p:cNvPicPr preferRelativeResize="0"/>
          <p:nvPr/>
        </p:nvPicPr>
        <p:blipFill>
          <a:blip r:embed="rId4">
            <a:alphaModFix/>
          </a:blip>
          <a:stretch>
            <a:fillRect/>
          </a:stretch>
        </p:blipFill>
        <p:spPr>
          <a:xfrm>
            <a:off x="457200" y="1168950"/>
            <a:ext cx="2428875" cy="317182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Text Analysis Methods</a:t>
            </a:r>
            <a:endParaRPr>
              <a:solidFill>
                <a:schemeClr val="accent4"/>
              </a:solidFill>
              <a:latin typeface="Arial Black"/>
              <a:ea typeface="Arial Black"/>
              <a:cs typeface="Arial Black"/>
              <a:sym typeface="Arial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Word frequency</a:t>
            </a:r>
            <a:endParaRPr sz="3600">
              <a:solidFill>
                <a:schemeClr val="accent4"/>
              </a:solidFill>
              <a:latin typeface="Arial Black"/>
              <a:ea typeface="Arial Black"/>
              <a:cs typeface="Arial Black"/>
              <a:sym typeface="Arial Black"/>
            </a:endParaRPr>
          </a:p>
          <a:p>
            <a:pPr indent="0" lvl="0" marL="0" rtl="0" algn="l">
              <a:lnSpc>
                <a:spcPct val="100000"/>
              </a:lnSpc>
              <a:spcBef>
                <a:spcPts val="0"/>
              </a:spcBef>
              <a:spcAft>
                <a:spcPts val="0"/>
              </a:spcAft>
              <a:buNone/>
            </a:pPr>
            <a:r>
              <a:rPr lang="en" sz="2400">
                <a:solidFill>
                  <a:schemeClr val="accent4"/>
                </a:solidFill>
                <a:latin typeface="Arial Black"/>
                <a:ea typeface="Arial Black"/>
                <a:cs typeface="Arial Black"/>
                <a:sym typeface="Arial Black"/>
              </a:rPr>
              <a:t>Discover the most frequent words in a text</a:t>
            </a:r>
            <a:endParaRPr sz="2400">
              <a:solidFill>
                <a:schemeClr val="accent4"/>
              </a:solidFill>
              <a:latin typeface="Arial Black"/>
              <a:ea typeface="Arial Black"/>
              <a:cs typeface="Arial Black"/>
              <a:sym typeface="Arial Black"/>
            </a:endParaRPr>
          </a:p>
          <a:p>
            <a:pPr indent="0" lvl="0" marL="0" rtl="0" algn="l">
              <a:lnSpc>
                <a:spcPct val="100000"/>
              </a:lnSpc>
              <a:spcBef>
                <a:spcPts val="0"/>
              </a:spcBef>
              <a:spcAft>
                <a:spcPts val="0"/>
              </a:spcAft>
              <a:buNone/>
            </a:pPr>
            <a:r>
              <a:t/>
            </a:r>
            <a:endParaRPr sz="24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chemeClr val="accent5"/>
                </a:solidFill>
                <a:latin typeface="Arial Black"/>
                <a:ea typeface="Arial Black"/>
                <a:cs typeface="Arial Black"/>
                <a:sym typeface="Arial Black"/>
              </a:rPr>
              <a:t>The mouse ate the cheese.</a:t>
            </a:r>
            <a:r>
              <a:rPr lang="en" sz="1800">
                <a:solidFill>
                  <a:srgbClr val="FFFFFF"/>
                </a:solidFill>
                <a:latin typeface="Arial Black"/>
                <a:ea typeface="Arial Black"/>
                <a:cs typeface="Arial Black"/>
                <a:sym typeface="Arial Black"/>
              </a:rPr>
              <a:t> </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The 2</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mouse 1</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ate 1</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cheese 1</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t/>
            </a:r>
            <a:endParaRPr sz="1800">
              <a:solidFill>
                <a:schemeClr val="accent4"/>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490250" y="450150"/>
            <a:ext cx="7473300" cy="4090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Collocation</a:t>
            </a:r>
            <a:endParaRPr sz="3600">
              <a:solidFill>
                <a:schemeClr val="accent4"/>
              </a:solidFill>
              <a:latin typeface="Arial Black"/>
              <a:ea typeface="Arial Black"/>
              <a:cs typeface="Arial Black"/>
              <a:sym typeface="Arial Black"/>
            </a:endParaRPr>
          </a:p>
          <a:p>
            <a:pPr indent="0" lvl="0" marL="0" rtl="0" algn="l">
              <a:lnSpc>
                <a:spcPct val="100000"/>
              </a:lnSpc>
              <a:spcBef>
                <a:spcPts val="0"/>
              </a:spcBef>
              <a:spcAft>
                <a:spcPts val="0"/>
              </a:spcAft>
              <a:buNone/>
            </a:pPr>
            <a:r>
              <a:rPr lang="en" sz="2400">
                <a:solidFill>
                  <a:schemeClr val="accent4"/>
                </a:solidFill>
                <a:latin typeface="Arial Black"/>
                <a:ea typeface="Arial Black"/>
                <a:cs typeface="Arial Black"/>
                <a:sym typeface="Arial Black"/>
              </a:rPr>
              <a:t>Conventional expressions of two or more words. Reveal patterns of word usage.</a:t>
            </a:r>
            <a:endParaRPr sz="2400">
              <a:solidFill>
                <a:schemeClr val="accent4"/>
              </a:solidFill>
              <a:latin typeface="Arial Black"/>
              <a:ea typeface="Arial Black"/>
              <a:cs typeface="Arial Black"/>
              <a:sym typeface="Arial Black"/>
            </a:endParaRPr>
          </a:p>
          <a:p>
            <a:pPr indent="0" lvl="0" marL="0" rtl="0" algn="l">
              <a:lnSpc>
                <a:spcPct val="100000"/>
              </a:lnSpc>
              <a:spcBef>
                <a:spcPts val="0"/>
              </a:spcBef>
              <a:spcAft>
                <a:spcPts val="0"/>
              </a:spcAft>
              <a:buNone/>
            </a:pPr>
            <a:r>
              <a:t/>
            </a:r>
            <a:endParaRPr sz="24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“time”					</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save time			</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make </a:t>
            </a:r>
            <a:r>
              <a:rPr lang="en" sz="1800">
                <a:solidFill>
                  <a:srgbClr val="FFFFFF"/>
                </a:solidFill>
              </a:rPr>
              <a:t>some</a:t>
            </a:r>
            <a:r>
              <a:rPr lang="en" sz="1800">
                <a:solidFill>
                  <a:srgbClr val="FFFFFF"/>
                </a:solidFill>
                <a:latin typeface="Arial Black"/>
                <a:ea typeface="Arial Black"/>
                <a:cs typeface="Arial Black"/>
                <a:sym typeface="Arial Black"/>
              </a:rPr>
              <a:t> time				</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nick </a:t>
            </a:r>
            <a:r>
              <a:rPr lang="en" sz="1800">
                <a:solidFill>
                  <a:srgbClr val="FFFFFF"/>
                </a:solidFill>
              </a:rPr>
              <a:t>of</a:t>
            </a:r>
            <a:r>
              <a:rPr lang="en" sz="1800">
                <a:solidFill>
                  <a:srgbClr val="FFFFFF"/>
                </a:solidFill>
                <a:latin typeface="Arial Black"/>
                <a:ea typeface="Arial Black"/>
                <a:cs typeface="Arial Black"/>
                <a:sym typeface="Arial Black"/>
              </a:rPr>
              <a:t> time</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b</a:t>
            </a:r>
            <a:r>
              <a:rPr lang="en" sz="1800">
                <a:solidFill>
                  <a:srgbClr val="FFFFFF"/>
                </a:solidFill>
                <a:latin typeface="Arial Black"/>
                <a:ea typeface="Arial Black"/>
                <a:cs typeface="Arial Black"/>
                <a:sym typeface="Arial Black"/>
              </a:rPr>
              <a:t>ide </a:t>
            </a:r>
            <a:r>
              <a:rPr lang="en" sz="1800">
                <a:solidFill>
                  <a:srgbClr val="FFFFFF"/>
                </a:solidFill>
              </a:rPr>
              <a:t>my </a:t>
            </a:r>
            <a:r>
              <a:rPr lang="en" sz="1800">
                <a:solidFill>
                  <a:srgbClr val="FFFFFF"/>
                </a:solidFill>
                <a:latin typeface="Arial Black"/>
                <a:ea typeface="Arial Black"/>
                <a:cs typeface="Arial Black"/>
                <a:sym typeface="Arial Black"/>
              </a:rPr>
              <a:t>time</a:t>
            </a:r>
            <a:endParaRPr sz="1800">
              <a:solidFill>
                <a:srgbClr val="FFFFFF"/>
              </a:solidFill>
              <a:latin typeface="Arial Black"/>
              <a:ea typeface="Arial Black"/>
              <a:cs typeface="Arial Black"/>
              <a:sym typeface="Arial Black"/>
            </a:endParaRPr>
          </a:p>
          <a:p>
            <a:pPr indent="0" lvl="0" marL="0" rtl="0" algn="l">
              <a:spcBef>
                <a:spcPts val="0"/>
              </a:spcBef>
              <a:spcAft>
                <a:spcPts val="0"/>
              </a:spcAft>
              <a:buNone/>
            </a:pPr>
            <a:r>
              <a:t/>
            </a:r>
            <a:endParaRPr sz="1800">
              <a:latin typeface="Arial Black"/>
              <a:ea typeface="Arial Black"/>
              <a:cs typeface="Arial Black"/>
              <a:sym typeface="Arial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8"/>
          <p:cNvSpPr txBox="1"/>
          <p:nvPr/>
        </p:nvSpPr>
        <p:spPr>
          <a:xfrm>
            <a:off x="859500" y="792350"/>
            <a:ext cx="60969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N-grams (bi, tri-, etc)</a:t>
            </a:r>
            <a:endParaRPr sz="36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Example: “The merry month of May”</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rgbClr val="FFFFFF"/>
                </a:solidFill>
                <a:latin typeface="Arial Black"/>
                <a:ea typeface="Arial Black"/>
                <a:cs typeface="Arial Black"/>
                <a:sym typeface="Arial Black"/>
              </a:rPr>
              <a:t>Where n = 2:</a:t>
            </a:r>
            <a:endParaRPr sz="1800">
              <a:solidFill>
                <a:srgbClr val="FFFFFF"/>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chemeClr val="accent4"/>
                </a:solidFill>
                <a:latin typeface="Arial Black"/>
                <a:ea typeface="Arial Black"/>
                <a:cs typeface="Arial Black"/>
                <a:sym typeface="Arial Black"/>
              </a:rPr>
              <a:t>The merry</a:t>
            </a:r>
            <a:endParaRPr sz="18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chemeClr val="accent4"/>
                </a:solidFill>
                <a:latin typeface="Arial Black"/>
                <a:ea typeface="Arial Black"/>
                <a:cs typeface="Arial Black"/>
                <a:sym typeface="Arial Black"/>
              </a:rPr>
              <a:t>merry month</a:t>
            </a:r>
            <a:endParaRPr sz="18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chemeClr val="accent4"/>
                </a:solidFill>
                <a:latin typeface="Arial Black"/>
                <a:ea typeface="Arial Black"/>
                <a:cs typeface="Arial Black"/>
                <a:sym typeface="Arial Black"/>
              </a:rPr>
              <a:t>month of</a:t>
            </a:r>
            <a:endParaRPr sz="18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1800">
                <a:solidFill>
                  <a:schemeClr val="accent4"/>
                </a:solidFill>
                <a:latin typeface="Arial Black"/>
                <a:ea typeface="Arial Black"/>
                <a:cs typeface="Arial Black"/>
                <a:sym typeface="Arial Black"/>
              </a:rPr>
              <a:t>of May</a:t>
            </a:r>
            <a:endParaRPr sz="1800">
              <a:solidFill>
                <a:schemeClr val="accent4"/>
              </a:solidFill>
              <a:latin typeface="Arial Black"/>
              <a:ea typeface="Arial Black"/>
              <a:cs typeface="Arial Black"/>
              <a:sym typeface="Arial Black"/>
            </a:endParaRPr>
          </a:p>
        </p:txBody>
      </p:sp>
      <p:sp>
        <p:nvSpPr>
          <p:cNvPr id="341" name="Google Shape;341;p58"/>
          <p:cNvSpPr txBox="1"/>
          <p:nvPr/>
        </p:nvSpPr>
        <p:spPr>
          <a:xfrm>
            <a:off x="4331375" y="2190300"/>
            <a:ext cx="2214900" cy="14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Permanent Marker"/>
                <a:ea typeface="Permanent Marker"/>
                <a:cs typeface="Permanent Marker"/>
                <a:sym typeface="Permanent Marker"/>
              </a:rPr>
              <a:t>These are bigrams!</a:t>
            </a:r>
            <a:endParaRPr sz="2200">
              <a:solidFill>
                <a:srgbClr val="FFFFFF"/>
              </a:solidFill>
              <a:latin typeface="Permanent Marker"/>
              <a:ea typeface="Permanent Marker"/>
              <a:cs typeface="Permanent Marker"/>
              <a:sym typeface="Permanent Mark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490250" y="450150"/>
            <a:ext cx="6977400" cy="4090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Concordance</a:t>
            </a:r>
            <a:endParaRPr sz="36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2400">
                <a:solidFill>
                  <a:schemeClr val="accent4"/>
                </a:solidFill>
                <a:latin typeface="Arial Black"/>
                <a:ea typeface="Arial Black"/>
                <a:cs typeface="Arial Black"/>
                <a:sym typeface="Arial Black"/>
              </a:rPr>
              <a:t>key word in context</a:t>
            </a:r>
            <a:endParaRPr sz="2400">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sz="1800">
                <a:latin typeface="Arial Black"/>
                <a:ea typeface="Arial Black"/>
                <a:cs typeface="Arial Black"/>
                <a:sym typeface="Arial Black"/>
              </a:rPr>
              <a:t>‘Will you be my own true </a:t>
            </a:r>
            <a:r>
              <a:rPr lang="en" sz="1800">
                <a:solidFill>
                  <a:schemeClr val="accent4"/>
                </a:solidFill>
                <a:latin typeface="Arial Black"/>
                <a:ea typeface="Arial Black"/>
                <a:cs typeface="Arial Black"/>
                <a:sym typeface="Arial Black"/>
              </a:rPr>
              <a:t>love</a:t>
            </a:r>
            <a:r>
              <a:rPr lang="en" sz="1800">
                <a:latin typeface="Arial Black"/>
                <a:ea typeface="Arial Black"/>
                <a:cs typeface="Arial Black"/>
                <a:sym typeface="Arial Black"/>
              </a:rPr>
              <a:t>?’ the musician sang...”</a:t>
            </a:r>
            <a:endParaRPr sz="1800">
              <a:latin typeface="Arial Black"/>
              <a:ea typeface="Arial Black"/>
              <a:cs typeface="Arial Black"/>
              <a:sym typeface="Arial Black"/>
            </a:endParaRPr>
          </a:p>
          <a:p>
            <a:pPr indent="0" lvl="0" marL="0" rtl="0" algn="l">
              <a:spcBef>
                <a:spcPts val="0"/>
              </a:spcBef>
              <a:spcAft>
                <a:spcPts val="0"/>
              </a:spcAft>
              <a:buNone/>
            </a:pPr>
            <a:r>
              <a:rPr lang="en" sz="1800">
                <a:latin typeface="Arial Black"/>
                <a:ea typeface="Arial Black"/>
                <a:cs typeface="Arial Black"/>
                <a:sym typeface="Arial Black"/>
              </a:rPr>
              <a:t>“took the dusty books with</a:t>
            </a:r>
            <a:r>
              <a:rPr lang="en" sz="1800">
                <a:solidFill>
                  <a:schemeClr val="accent4"/>
                </a:solidFill>
                <a:latin typeface="Arial Black"/>
                <a:ea typeface="Arial Black"/>
                <a:cs typeface="Arial Black"/>
                <a:sym typeface="Arial Black"/>
              </a:rPr>
              <a:t> love</a:t>
            </a:r>
            <a:r>
              <a:rPr lang="en" sz="1800">
                <a:latin typeface="Arial Black"/>
                <a:ea typeface="Arial Black"/>
                <a:cs typeface="Arial Black"/>
                <a:sym typeface="Arial Black"/>
              </a:rPr>
              <a:t> and dusted them...” </a:t>
            </a:r>
            <a:endParaRPr sz="1800">
              <a:latin typeface="Arial Black"/>
              <a:ea typeface="Arial Black"/>
              <a:cs typeface="Arial Black"/>
              <a:sym typeface="Arial Black"/>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Natural Language Processing</a:t>
            </a:r>
            <a:endParaRPr sz="3600">
              <a:solidFill>
                <a:schemeClr val="accent5"/>
              </a:solidFill>
              <a:latin typeface="Arial Black"/>
              <a:ea typeface="Arial Black"/>
              <a:cs typeface="Arial Black"/>
              <a:sym typeface="Arial Black"/>
            </a:endParaRPr>
          </a:p>
          <a:p>
            <a:pPr indent="0" lvl="0" marL="0" rtl="0" algn="l">
              <a:spcBef>
                <a:spcPts val="0"/>
              </a:spcBef>
              <a:spcAft>
                <a:spcPts val="0"/>
              </a:spcAft>
              <a:buNone/>
            </a:pPr>
            <a:r>
              <a:t/>
            </a:r>
            <a:endParaRPr sz="3600">
              <a:solidFill>
                <a:schemeClr val="accent5"/>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	Part of speech tagging</a:t>
            </a:r>
            <a:endParaRPr sz="3600">
              <a:solidFill>
                <a:schemeClr val="accent4"/>
              </a:solidFill>
              <a:latin typeface="Arial Black"/>
              <a:ea typeface="Arial Black"/>
              <a:cs typeface="Arial Black"/>
              <a:sym typeface="Arial Black"/>
            </a:endParaRPr>
          </a:p>
          <a:p>
            <a:pPr indent="45720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Topic modeling</a:t>
            </a:r>
            <a:endParaRPr sz="36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	Sentiment analysis</a:t>
            </a:r>
            <a:endParaRPr sz="3600">
              <a:solidFill>
                <a:schemeClr val="accent4"/>
              </a:solidFill>
              <a:latin typeface="Arial Black"/>
              <a:ea typeface="Arial Black"/>
              <a:cs typeface="Arial Black"/>
              <a:sym typeface="Arial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61"/>
          <p:cNvSpPr txBox="1"/>
          <p:nvPr>
            <p:ph type="title"/>
          </p:nvPr>
        </p:nvSpPr>
        <p:spPr>
          <a:xfrm>
            <a:off x="490250" y="450150"/>
            <a:ext cx="6367800" cy="29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Part of speech tagging</a:t>
            </a:r>
            <a:endParaRPr sz="3600">
              <a:solidFill>
                <a:schemeClr val="accent5"/>
              </a:solidFill>
              <a:latin typeface="Arial Black"/>
              <a:ea typeface="Arial Black"/>
              <a:cs typeface="Arial Black"/>
              <a:sym typeface="Arial Black"/>
            </a:endParaRPr>
          </a:p>
          <a:p>
            <a:pPr indent="0" lvl="0" marL="0" rtl="0" algn="l">
              <a:spcBef>
                <a:spcPts val="0"/>
              </a:spcBef>
              <a:spcAft>
                <a:spcPts val="0"/>
              </a:spcAft>
              <a:buNone/>
            </a:pPr>
            <a:r>
              <a:rPr lang="en" sz="3000">
                <a:solidFill>
                  <a:schemeClr val="accent4"/>
                </a:solidFill>
                <a:latin typeface="Arial Black"/>
                <a:ea typeface="Arial Black"/>
                <a:cs typeface="Arial Black"/>
                <a:sym typeface="Arial Black"/>
              </a:rPr>
              <a:t>Purpose: to be able to parse strings by part of speech</a:t>
            </a:r>
            <a:endParaRPr sz="30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3600">
                <a:solidFill>
                  <a:schemeClr val="accent4"/>
                </a:solidFill>
                <a:latin typeface="Arial Black"/>
                <a:ea typeface="Arial Black"/>
                <a:cs typeface="Arial Black"/>
                <a:sym typeface="Arial Black"/>
              </a:rPr>
              <a:t>	</a:t>
            </a:r>
            <a:endParaRPr sz="3600">
              <a:solidFill>
                <a:schemeClr val="accent4"/>
              </a:solidFill>
              <a:latin typeface="Arial Black"/>
              <a:ea typeface="Arial Black"/>
              <a:cs typeface="Arial Black"/>
              <a:sym typeface="Arial Black"/>
            </a:endParaRPr>
          </a:p>
        </p:txBody>
      </p:sp>
      <p:pic>
        <p:nvPicPr>
          <p:cNvPr descr="Screen Shot 2017-08-10 at 6.05.57 PM.png" id="357" name="Google Shape;357;p61"/>
          <p:cNvPicPr preferRelativeResize="0"/>
          <p:nvPr/>
        </p:nvPicPr>
        <p:blipFill>
          <a:blip r:embed="rId3">
            <a:alphaModFix/>
          </a:blip>
          <a:stretch>
            <a:fillRect/>
          </a:stretch>
        </p:blipFill>
        <p:spPr>
          <a:xfrm>
            <a:off x="3168538" y="2327528"/>
            <a:ext cx="4399475" cy="2588600"/>
          </a:xfrm>
          <a:prstGeom prst="rect">
            <a:avLst/>
          </a:prstGeom>
          <a:noFill/>
          <a:ln>
            <a:noFill/>
          </a:ln>
        </p:spPr>
      </p:pic>
      <p:sp>
        <p:nvSpPr>
          <p:cNvPr id="358" name="Google Shape;358;p61"/>
          <p:cNvSpPr txBox="1"/>
          <p:nvPr/>
        </p:nvSpPr>
        <p:spPr>
          <a:xfrm>
            <a:off x="667150" y="2582525"/>
            <a:ext cx="2173500" cy="18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ermanent Marker"/>
                <a:ea typeface="Permanent Marker"/>
                <a:cs typeface="Permanent Marker"/>
                <a:sym typeface="Permanent Marker"/>
              </a:rPr>
              <a:t>What are the most frequent nouns used in A Novel?</a:t>
            </a:r>
            <a:endParaRPr sz="2400">
              <a:solidFill>
                <a:srgbClr val="FFFFFF"/>
              </a:solidFill>
              <a:latin typeface="Permanent Marker"/>
              <a:ea typeface="Permanent Marker"/>
              <a:cs typeface="Permanent Marker"/>
              <a:sym typeface="Permanent Mark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2"/>
          <p:cNvSpPr txBox="1"/>
          <p:nvPr>
            <p:ph type="title"/>
          </p:nvPr>
        </p:nvSpPr>
        <p:spPr>
          <a:xfrm>
            <a:off x="490250" y="161700"/>
            <a:ext cx="6367800" cy="148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Topic modeling</a:t>
            </a:r>
            <a:endParaRPr sz="3600">
              <a:solidFill>
                <a:schemeClr val="accent4"/>
              </a:solidFill>
              <a:latin typeface="Arial Black"/>
              <a:ea typeface="Arial Black"/>
              <a:cs typeface="Arial Black"/>
              <a:sym typeface="Arial Black"/>
            </a:endParaRPr>
          </a:p>
        </p:txBody>
      </p:sp>
      <p:sp>
        <p:nvSpPr>
          <p:cNvPr id="364" name="Google Shape;364;p62"/>
          <p:cNvSpPr txBox="1"/>
          <p:nvPr/>
        </p:nvSpPr>
        <p:spPr>
          <a:xfrm>
            <a:off x="490250" y="1451275"/>
            <a:ext cx="3362100" cy="244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Arial Black"/>
                <a:ea typeface="Arial Black"/>
                <a:cs typeface="Arial Black"/>
                <a:sym typeface="Arial Black"/>
              </a:rPr>
              <a:t>Purpose: discover “topics” in a collection of documents… using statistics!</a:t>
            </a:r>
            <a:endParaRPr sz="2400"/>
          </a:p>
        </p:txBody>
      </p:sp>
      <p:pic>
        <p:nvPicPr>
          <p:cNvPr id="365" name="Google Shape;365;p62"/>
          <p:cNvPicPr preferRelativeResize="0"/>
          <p:nvPr/>
        </p:nvPicPr>
        <p:blipFill>
          <a:blip r:embed="rId3">
            <a:alphaModFix/>
          </a:blip>
          <a:stretch>
            <a:fillRect/>
          </a:stretch>
        </p:blipFill>
        <p:spPr>
          <a:xfrm>
            <a:off x="4611525" y="1451275"/>
            <a:ext cx="3891932" cy="2918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3"/>
          <p:cNvSpPr txBox="1"/>
          <p:nvPr>
            <p:ph type="title"/>
          </p:nvPr>
        </p:nvSpPr>
        <p:spPr>
          <a:xfrm>
            <a:off x="624100" y="540575"/>
            <a:ext cx="7360200" cy="12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Topic modeling </a:t>
            </a:r>
            <a:endParaRPr sz="2400">
              <a:solidFill>
                <a:schemeClr val="accent4"/>
              </a:solidFill>
              <a:latin typeface="Arial Black"/>
              <a:ea typeface="Arial Black"/>
              <a:cs typeface="Arial Black"/>
              <a:sym typeface="Arial Black"/>
            </a:endParaRPr>
          </a:p>
        </p:txBody>
      </p:sp>
      <p:sp>
        <p:nvSpPr>
          <p:cNvPr id="371" name="Google Shape;371;p63"/>
          <p:cNvSpPr txBox="1"/>
          <p:nvPr/>
        </p:nvSpPr>
        <p:spPr>
          <a:xfrm>
            <a:off x="802600" y="1563525"/>
            <a:ext cx="8142000" cy="30249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Clr>
                <a:schemeClr val="accent6"/>
              </a:buClr>
              <a:buSzPts val="3000"/>
              <a:buChar char="●"/>
            </a:pPr>
            <a:r>
              <a:rPr lang="en" sz="3000">
                <a:solidFill>
                  <a:schemeClr val="accent6"/>
                </a:solidFill>
              </a:rPr>
              <a:t>You tell the computer to find 5 "topics" (gut feeling)</a:t>
            </a:r>
            <a:endParaRPr sz="3000">
              <a:solidFill>
                <a:schemeClr val="accent6"/>
              </a:solidFill>
            </a:endParaRPr>
          </a:p>
          <a:p>
            <a:pPr indent="-419100" lvl="0" marL="457200" rtl="0" algn="l">
              <a:lnSpc>
                <a:spcPct val="100000"/>
              </a:lnSpc>
              <a:spcBef>
                <a:spcPts val="0"/>
              </a:spcBef>
              <a:spcAft>
                <a:spcPts val="0"/>
              </a:spcAft>
              <a:buClr>
                <a:schemeClr val="accent4"/>
              </a:buClr>
              <a:buSzPts val="3000"/>
              <a:buChar char="●"/>
            </a:pPr>
            <a:r>
              <a:rPr lang="en" sz="3000">
                <a:solidFill>
                  <a:schemeClr val="accent4"/>
                </a:solidFill>
              </a:rPr>
              <a:t>Computer tries to figure out 5 "topics" based on distribution of words -&gt; doesn't know what those topics are about</a:t>
            </a:r>
            <a:endParaRPr sz="3000">
              <a:solidFill>
                <a:schemeClr val="accent4"/>
              </a:solidFill>
            </a:endParaRPr>
          </a:p>
          <a:p>
            <a:pPr indent="-419100" lvl="0" marL="457200" rtl="0" algn="l">
              <a:lnSpc>
                <a:spcPct val="100000"/>
              </a:lnSpc>
              <a:spcBef>
                <a:spcPts val="0"/>
              </a:spcBef>
              <a:spcAft>
                <a:spcPts val="0"/>
              </a:spcAft>
              <a:buClr>
                <a:schemeClr val="accent4"/>
              </a:buClr>
              <a:buSzPts val="3000"/>
              <a:buChar char="●"/>
            </a:pPr>
            <a:r>
              <a:rPr lang="en" sz="3000">
                <a:solidFill>
                  <a:schemeClr val="accent4"/>
                </a:solidFill>
              </a:rPr>
              <a:t>Computer shows words that make up "topic"</a:t>
            </a:r>
            <a:endParaRPr sz="3000">
              <a:solidFill>
                <a:schemeClr val="accent4"/>
              </a:solidFill>
            </a:endParaRPr>
          </a:p>
          <a:p>
            <a:pPr indent="-419100" lvl="0" marL="457200" rtl="0" algn="l">
              <a:lnSpc>
                <a:spcPct val="100000"/>
              </a:lnSpc>
              <a:spcBef>
                <a:spcPts val="0"/>
              </a:spcBef>
              <a:spcAft>
                <a:spcPts val="0"/>
              </a:spcAft>
              <a:buClr>
                <a:schemeClr val="accent6"/>
              </a:buClr>
              <a:buSzPts val="3000"/>
              <a:buChar char="●"/>
            </a:pPr>
            <a:r>
              <a:rPr lang="en" sz="3000">
                <a:solidFill>
                  <a:schemeClr val="accent6"/>
                </a:solidFill>
              </a:rPr>
              <a:t>You figure out connection between words</a:t>
            </a:r>
            <a:endParaRPr sz="3000">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5"/>
                </a:solidFill>
                <a:latin typeface="Arial Black"/>
                <a:ea typeface="Arial Black"/>
                <a:cs typeface="Arial Black"/>
                <a:sym typeface="Arial Black"/>
              </a:rPr>
              <a:t>Learn &amp; implement some R functions for preprocessing text data</a:t>
            </a:r>
            <a:endParaRPr sz="3000">
              <a:solidFill>
                <a:schemeClr val="accent5"/>
              </a:solidFill>
              <a:latin typeface="Arial Black"/>
              <a:ea typeface="Arial Black"/>
              <a:cs typeface="Arial Black"/>
              <a:sym typeface="Arial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624100" y="540575"/>
            <a:ext cx="7360200" cy="129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Topic modeling with LDA </a:t>
            </a:r>
            <a:endParaRPr sz="2400">
              <a:solidFill>
                <a:schemeClr val="accent4"/>
              </a:solidFill>
              <a:latin typeface="Arial Black"/>
              <a:ea typeface="Arial Black"/>
              <a:cs typeface="Arial Black"/>
              <a:sym typeface="Arial Black"/>
            </a:endParaRPr>
          </a:p>
        </p:txBody>
      </p:sp>
      <p:sp>
        <p:nvSpPr>
          <p:cNvPr id="377" name="Google Shape;377;p64"/>
          <p:cNvSpPr txBox="1"/>
          <p:nvPr/>
        </p:nvSpPr>
        <p:spPr>
          <a:xfrm>
            <a:off x="802600" y="1563525"/>
            <a:ext cx="7181700" cy="302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solidFill>
                <a:schemeClr val="accent5"/>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2400">
                <a:solidFill>
                  <a:schemeClr val="accent4"/>
                </a:solidFill>
                <a:latin typeface="Arial Black"/>
                <a:ea typeface="Arial Black"/>
                <a:cs typeface="Arial Black"/>
                <a:sym typeface="Arial Black"/>
              </a:rPr>
              <a:t>Latent Dirichlet Allocation Model</a:t>
            </a:r>
            <a:endParaRPr sz="24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rPr lang="en" sz="2000">
                <a:solidFill>
                  <a:schemeClr val="accent5"/>
                </a:solidFill>
              </a:rPr>
              <a:t>Uses probabilities to generate topics assumed hidden in a text</a:t>
            </a:r>
            <a:endParaRPr sz="2000">
              <a:solidFill>
                <a:schemeClr val="accent5"/>
              </a:solidFill>
            </a:endParaRPr>
          </a:p>
          <a:p>
            <a:pPr indent="-355600" lvl="0" marL="457200" rtl="0" algn="l">
              <a:lnSpc>
                <a:spcPct val="150000"/>
              </a:lnSpc>
              <a:spcBef>
                <a:spcPts val="0"/>
              </a:spcBef>
              <a:spcAft>
                <a:spcPts val="0"/>
              </a:spcAft>
              <a:buClr>
                <a:schemeClr val="accent6"/>
              </a:buClr>
              <a:buSzPts val="2000"/>
              <a:buChar char="●"/>
            </a:pPr>
            <a:r>
              <a:rPr lang="en" sz="2000">
                <a:solidFill>
                  <a:schemeClr val="accent6"/>
                </a:solidFill>
              </a:rPr>
              <a:t>You give the computer X number of topics to discover.</a:t>
            </a:r>
            <a:endParaRPr sz="2000">
              <a:solidFill>
                <a:schemeClr val="accent6"/>
              </a:solidFill>
            </a:endParaRPr>
          </a:p>
          <a:p>
            <a:pPr indent="-355600" lvl="0" marL="457200" rtl="0" algn="l">
              <a:lnSpc>
                <a:spcPct val="150000"/>
              </a:lnSpc>
              <a:spcBef>
                <a:spcPts val="0"/>
              </a:spcBef>
              <a:spcAft>
                <a:spcPts val="0"/>
              </a:spcAft>
              <a:buClr>
                <a:schemeClr val="accent6"/>
              </a:buClr>
              <a:buSzPts val="2000"/>
              <a:buChar char="●"/>
            </a:pPr>
            <a:r>
              <a:rPr lang="en" sz="2000">
                <a:solidFill>
                  <a:schemeClr val="accent6"/>
                </a:solidFill>
              </a:rPr>
              <a:t>The computer gives you X groups of words that statistically seem to have been generated by the hidden topics. </a:t>
            </a:r>
            <a:endParaRPr sz="2000">
              <a:solidFill>
                <a:schemeClr val="accent6"/>
              </a:solidFill>
            </a:endParaRPr>
          </a:p>
          <a:p>
            <a:pPr indent="-355600" lvl="0" marL="457200" rtl="0" algn="l">
              <a:lnSpc>
                <a:spcPct val="150000"/>
              </a:lnSpc>
              <a:spcBef>
                <a:spcPts val="0"/>
              </a:spcBef>
              <a:spcAft>
                <a:spcPts val="0"/>
              </a:spcAft>
              <a:buClr>
                <a:schemeClr val="accent6"/>
              </a:buClr>
              <a:buSzPts val="2000"/>
              <a:buChar char="●"/>
            </a:pPr>
            <a:r>
              <a:rPr lang="en" sz="2000">
                <a:solidFill>
                  <a:schemeClr val="accent6"/>
                </a:solidFill>
              </a:rPr>
              <a:t>You don’t get the actual topics.</a:t>
            </a:r>
            <a:endParaRPr sz="2000">
              <a:solidFill>
                <a:schemeClr val="accent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490250" y="1163025"/>
            <a:ext cx="6805500" cy="31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4"/>
                </a:solidFill>
              </a:rPr>
              <a:t>You: Okay computer, find me 5 topics from this set of documents I have here. I don’t know what the topics are -- figure it out for me!</a:t>
            </a:r>
            <a:endParaRPr sz="2500">
              <a:solidFill>
                <a:schemeClr val="accent4"/>
              </a:solidFill>
            </a:endParaRPr>
          </a:p>
          <a:p>
            <a:pPr indent="0" lvl="0" marL="0" rtl="0" algn="l">
              <a:spcBef>
                <a:spcPts val="0"/>
              </a:spcBef>
              <a:spcAft>
                <a:spcPts val="0"/>
              </a:spcAft>
              <a:buNone/>
            </a:pPr>
            <a:r>
              <a:t/>
            </a:r>
            <a:endParaRPr sz="2500">
              <a:solidFill>
                <a:schemeClr val="accent4"/>
              </a:solidFill>
            </a:endParaRPr>
          </a:p>
          <a:p>
            <a:pPr indent="0" lvl="0" marL="0" rtl="0" algn="l">
              <a:spcBef>
                <a:spcPts val="0"/>
              </a:spcBef>
              <a:spcAft>
                <a:spcPts val="0"/>
              </a:spcAft>
              <a:buNone/>
            </a:pPr>
            <a:r>
              <a:rPr lang="en" sz="2500">
                <a:solidFill>
                  <a:srgbClr val="FFFFFF"/>
                </a:solidFill>
              </a:rPr>
              <a:t>(you, the human, simply want to discover topics in a collection of documents. You pick the number 5 because it feels right)</a:t>
            </a:r>
            <a:endParaRPr sz="2500">
              <a:solidFill>
                <a:srgbClr val="FFFFFF"/>
              </a:solidFill>
            </a:endParaRPr>
          </a:p>
          <a:p>
            <a:pPr indent="0" lvl="0" marL="0" rtl="0" algn="l">
              <a:spcBef>
                <a:spcPts val="0"/>
              </a:spcBef>
              <a:spcAft>
                <a:spcPts val="0"/>
              </a:spcAft>
              <a:buNone/>
            </a:pPr>
            <a:r>
              <a:t/>
            </a:r>
            <a:endParaRPr sz="2500"/>
          </a:p>
        </p:txBody>
      </p:sp>
      <p:sp>
        <p:nvSpPr>
          <p:cNvPr id="383" name="Google Shape;383;p65"/>
          <p:cNvSpPr txBox="1"/>
          <p:nvPr/>
        </p:nvSpPr>
        <p:spPr>
          <a:xfrm>
            <a:off x="490250" y="163800"/>
            <a:ext cx="7600500" cy="127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LDA model example</a:t>
            </a:r>
            <a:endParaRPr sz="2400">
              <a:solidFill>
                <a:schemeClr val="accent4"/>
              </a:solidFill>
              <a:latin typeface="Arial Black"/>
              <a:ea typeface="Arial Black"/>
              <a:cs typeface="Arial Black"/>
              <a:sym typeface="Arial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7" name="Shape 387"/>
        <p:cNvGrpSpPr/>
        <p:nvPr/>
      </p:nvGrpSpPr>
      <p:grpSpPr>
        <a:xfrm>
          <a:off x="0" y="0"/>
          <a:ext cx="0" cy="0"/>
          <a:chOff x="0" y="0"/>
          <a:chExt cx="0" cy="0"/>
        </a:xfrm>
      </p:grpSpPr>
      <p:sp>
        <p:nvSpPr>
          <p:cNvPr id="388" name="Google Shape;388;p6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4"/>
                </a:solidFill>
              </a:rPr>
              <a:t>Computer: OK. I assume that this text corpus is a </a:t>
            </a:r>
            <a:r>
              <a:rPr lang="en" sz="2500">
                <a:solidFill>
                  <a:srgbClr val="FF00FF"/>
                </a:solidFill>
              </a:rPr>
              <a:t>random selection of words</a:t>
            </a:r>
            <a:r>
              <a:rPr lang="en" sz="2500">
                <a:solidFill>
                  <a:schemeClr val="accent4"/>
                </a:solidFill>
              </a:rPr>
              <a:t> generated from exactly 5 topics. Let me figure out the five topics that generated this corpus.</a:t>
            </a:r>
            <a:endParaRPr sz="2500">
              <a:solidFill>
                <a:schemeClr val="accent4"/>
              </a:solidFill>
            </a:endParaRPr>
          </a:p>
          <a:p>
            <a:pPr indent="0" lvl="0" marL="0" rtl="0" algn="l">
              <a:spcBef>
                <a:spcPts val="0"/>
              </a:spcBef>
              <a:spcAft>
                <a:spcPts val="0"/>
              </a:spcAft>
              <a:buNone/>
            </a:pPr>
            <a:r>
              <a:t/>
            </a:r>
            <a:endParaRPr sz="2500">
              <a:solidFill>
                <a:schemeClr val="accent4"/>
              </a:solidFill>
            </a:endParaRPr>
          </a:p>
          <a:p>
            <a:pPr indent="0" lvl="0" marL="0" rtl="0" algn="l">
              <a:spcBef>
                <a:spcPts val="0"/>
              </a:spcBef>
              <a:spcAft>
                <a:spcPts val="0"/>
              </a:spcAft>
              <a:buNone/>
            </a:pPr>
            <a:r>
              <a:rPr lang="en" sz="2500"/>
              <a:t>(the computer model is not a human. It uses math to determine 5 original “topics” used to generate a text corpus, which it sees as a bag of words.) </a:t>
            </a:r>
            <a:endParaRPr/>
          </a:p>
        </p:txBody>
      </p:sp>
      <p:pic>
        <p:nvPicPr>
          <p:cNvPr descr="Shopping, Bag - Free images on Pixabay" id="389" name="Google Shape;389;p66"/>
          <p:cNvPicPr preferRelativeResize="0"/>
          <p:nvPr/>
        </p:nvPicPr>
        <p:blipFill>
          <a:blip r:embed="rId3">
            <a:alphaModFix/>
          </a:blip>
          <a:stretch>
            <a:fillRect/>
          </a:stretch>
        </p:blipFill>
        <p:spPr>
          <a:xfrm>
            <a:off x="6883075" y="2559650"/>
            <a:ext cx="1981150" cy="1981150"/>
          </a:xfrm>
          <a:prstGeom prst="rect">
            <a:avLst/>
          </a:prstGeom>
          <a:noFill/>
          <a:ln>
            <a:noFill/>
          </a:ln>
        </p:spPr>
      </p:pic>
      <p:sp>
        <p:nvSpPr>
          <p:cNvPr id="390" name="Google Shape;390;p66"/>
          <p:cNvSpPr txBox="1"/>
          <p:nvPr/>
        </p:nvSpPr>
        <p:spPr>
          <a:xfrm>
            <a:off x="7479450" y="3307900"/>
            <a:ext cx="788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WRDZ</a:t>
            </a:r>
            <a:endParaRPr>
              <a:latin typeface="Lobster"/>
              <a:ea typeface="Lobster"/>
              <a:cs typeface="Lobster"/>
              <a:sym typeface="Lobst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4" name="Shape 394"/>
        <p:cNvGrpSpPr/>
        <p:nvPr/>
      </p:nvGrpSpPr>
      <p:grpSpPr>
        <a:xfrm>
          <a:off x="0" y="0"/>
          <a:ext cx="0" cy="0"/>
          <a:chOff x="0" y="0"/>
          <a:chExt cx="0" cy="0"/>
        </a:xfrm>
      </p:grpSpPr>
      <p:sp>
        <p:nvSpPr>
          <p:cNvPr id="395" name="Google Shape;395;p67"/>
          <p:cNvSpPr txBox="1"/>
          <p:nvPr>
            <p:ph type="title"/>
          </p:nvPr>
        </p:nvSpPr>
        <p:spPr>
          <a:xfrm>
            <a:off x="490250" y="759175"/>
            <a:ext cx="7736400" cy="37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Computer: here are the </a:t>
            </a:r>
            <a:r>
              <a:rPr lang="en" sz="2400">
                <a:solidFill>
                  <a:schemeClr val="accent4"/>
                </a:solidFill>
              </a:rPr>
              <a:t>5 topics and the words that have the highest probability of being associated with those topics:</a:t>
            </a:r>
            <a:endParaRPr sz="2400">
              <a:solidFill>
                <a:schemeClr val="accent4"/>
              </a:solidFill>
            </a:endParaRPr>
          </a:p>
          <a:p>
            <a:pPr indent="0" lvl="0" marL="0" rtl="0" algn="l">
              <a:spcBef>
                <a:spcPts val="0"/>
              </a:spcBef>
              <a:spcAft>
                <a:spcPts val="0"/>
              </a:spcAft>
              <a:buNone/>
            </a:pPr>
            <a:r>
              <a:t/>
            </a:r>
            <a:endParaRPr sz="2400">
              <a:solidFill>
                <a:schemeClr val="accent4"/>
              </a:solidFill>
            </a:endParaRPr>
          </a:p>
          <a:p>
            <a:pPr indent="0" lvl="0" marL="0" rtl="0" algn="l">
              <a:spcBef>
                <a:spcPts val="0"/>
              </a:spcBef>
              <a:spcAft>
                <a:spcPts val="0"/>
              </a:spcAft>
              <a:buNone/>
            </a:pPr>
            <a:r>
              <a:rPr lang="en" sz="2400">
                <a:solidFill>
                  <a:srgbClr val="FF00FF"/>
                </a:solidFill>
              </a:rPr>
              <a:t>Topic 1: house / horsemen / ride / night  </a:t>
            </a:r>
            <a:endParaRPr sz="2400">
              <a:solidFill>
                <a:srgbClr val="FF00FF"/>
              </a:solidFill>
            </a:endParaRPr>
          </a:p>
          <a:p>
            <a:pPr indent="0" lvl="0" marL="0" rtl="0" algn="l">
              <a:spcBef>
                <a:spcPts val="0"/>
              </a:spcBef>
              <a:spcAft>
                <a:spcPts val="0"/>
              </a:spcAft>
              <a:buNone/>
            </a:pPr>
            <a:r>
              <a:rPr lang="en" sz="2400">
                <a:solidFill>
                  <a:srgbClr val="FF00FF"/>
                </a:solidFill>
              </a:rPr>
              <a:t>Topic 2: window / bed / night / sleep</a:t>
            </a:r>
            <a:endParaRPr sz="2400">
              <a:solidFill>
                <a:srgbClr val="FF00FF"/>
              </a:solidFill>
            </a:endParaRPr>
          </a:p>
          <a:p>
            <a:pPr indent="0" lvl="0" marL="0" rtl="0" algn="l">
              <a:spcBef>
                <a:spcPts val="0"/>
              </a:spcBef>
              <a:spcAft>
                <a:spcPts val="0"/>
              </a:spcAft>
              <a:buNone/>
            </a:pPr>
            <a:r>
              <a:rPr lang="en" sz="2400">
                <a:solidFill>
                  <a:srgbClr val="FF00FF"/>
                </a:solidFill>
              </a:rPr>
              <a:t>Topic 3: lantern / sea / mate / farthing</a:t>
            </a:r>
            <a:endParaRPr sz="2400">
              <a:solidFill>
                <a:srgbClr val="FF00FF"/>
              </a:solidFill>
            </a:endParaRPr>
          </a:p>
          <a:p>
            <a:pPr indent="0" lvl="0" marL="0" rtl="0" algn="l">
              <a:spcBef>
                <a:spcPts val="0"/>
              </a:spcBef>
              <a:spcAft>
                <a:spcPts val="0"/>
              </a:spcAft>
              <a:buNone/>
            </a:pPr>
            <a:r>
              <a:rPr lang="en" sz="2400">
                <a:solidFill>
                  <a:srgbClr val="FF00FF"/>
                </a:solidFill>
              </a:rPr>
              <a:t>Topic 4: dogs / river / woods / darkness </a:t>
            </a:r>
            <a:endParaRPr sz="2400">
              <a:solidFill>
                <a:srgbClr val="FF00FF"/>
              </a:solidFill>
            </a:endParaRPr>
          </a:p>
          <a:p>
            <a:pPr indent="0" lvl="0" marL="0" rtl="0" algn="l">
              <a:spcBef>
                <a:spcPts val="0"/>
              </a:spcBef>
              <a:spcAft>
                <a:spcPts val="0"/>
              </a:spcAft>
              <a:buNone/>
            </a:pPr>
            <a:r>
              <a:rPr lang="en" sz="2400">
                <a:solidFill>
                  <a:srgbClr val="FF00FF"/>
                </a:solidFill>
              </a:rPr>
              <a:t>Topic 5: shallow / november / hand / time</a:t>
            </a:r>
            <a:endParaRPr sz="2400">
              <a:solidFill>
                <a:srgbClr val="FF00FF"/>
              </a:solidFill>
            </a:endParaRPr>
          </a:p>
          <a:p>
            <a:pPr indent="0" lvl="0" marL="0" rtl="0" algn="l">
              <a:spcBef>
                <a:spcPts val="0"/>
              </a:spcBef>
              <a:spcAft>
                <a:spcPts val="0"/>
              </a:spcAft>
              <a:buNone/>
            </a:pPr>
            <a:r>
              <a:t/>
            </a:r>
            <a:endParaRPr sz="2400">
              <a:solidFill>
                <a:srgbClr val="FF00FF"/>
              </a:solidFill>
            </a:endParaRPr>
          </a:p>
          <a:p>
            <a:pPr indent="0" lvl="0" marL="0" rtl="0" algn="l">
              <a:spcBef>
                <a:spcPts val="0"/>
              </a:spcBef>
              <a:spcAft>
                <a:spcPts val="0"/>
              </a:spcAft>
              <a:buNone/>
            </a:pPr>
            <a:r>
              <a:rPr lang="en" sz="2400">
                <a:solidFill>
                  <a:schemeClr val="accent4"/>
                </a:solidFill>
              </a:rPr>
              <a:t>Human: Hmm...ok. Maybe topic one is “journey.” Maybe topic two is “home.” Maybe topic 3 is “seafaring.” Maybe topic 4 is “hunting.”</a:t>
            </a:r>
            <a:endParaRPr sz="2400">
              <a:solidFill>
                <a:schemeClr val="accent4"/>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9" name="Shape 399"/>
        <p:cNvGrpSpPr/>
        <p:nvPr/>
      </p:nvGrpSpPr>
      <p:grpSpPr>
        <a:xfrm>
          <a:off x="0" y="0"/>
          <a:ext cx="0" cy="0"/>
          <a:chOff x="0" y="0"/>
          <a:chExt cx="0" cy="0"/>
        </a:xfrm>
      </p:grpSpPr>
      <p:sp>
        <p:nvSpPr>
          <p:cNvPr id="400" name="Google Shape;400;p68"/>
          <p:cNvSpPr txBox="1"/>
          <p:nvPr>
            <p:ph type="title"/>
          </p:nvPr>
        </p:nvSpPr>
        <p:spPr>
          <a:xfrm>
            <a:off x="533300" y="902150"/>
            <a:ext cx="69774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Topic models resource</a:t>
            </a:r>
            <a:endParaRPr sz="24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2400">
              <a:solidFill>
                <a:schemeClr val="accent4"/>
              </a:solidFill>
              <a:latin typeface="Arial Black"/>
              <a:ea typeface="Arial Black"/>
              <a:cs typeface="Arial Black"/>
              <a:sym typeface="Arial Black"/>
            </a:endParaRPr>
          </a:p>
          <a:p>
            <a:pPr indent="0" lvl="0" marL="0" rtl="0" algn="l">
              <a:lnSpc>
                <a:spcPct val="150000"/>
              </a:lnSpc>
              <a:spcBef>
                <a:spcPts val="0"/>
              </a:spcBef>
              <a:spcAft>
                <a:spcPts val="0"/>
              </a:spcAft>
              <a:buNone/>
            </a:pPr>
            <a:r>
              <a:t/>
            </a:r>
            <a:endParaRPr sz="2400">
              <a:solidFill>
                <a:schemeClr val="accent4"/>
              </a:solidFill>
              <a:latin typeface="Arial Black"/>
              <a:ea typeface="Arial Black"/>
              <a:cs typeface="Arial Black"/>
              <a:sym typeface="Arial Black"/>
            </a:endParaRPr>
          </a:p>
        </p:txBody>
      </p:sp>
      <p:pic>
        <p:nvPicPr>
          <p:cNvPr descr="Screen Shot 2017-08-10 at 6.47.44 PM.png" id="401" name="Google Shape;401;p68"/>
          <p:cNvPicPr preferRelativeResize="0"/>
          <p:nvPr/>
        </p:nvPicPr>
        <p:blipFill rotWithShape="1">
          <a:blip r:embed="rId3">
            <a:alphaModFix/>
          </a:blip>
          <a:srcRect b="0" l="4915" r="0" t="0"/>
          <a:stretch/>
        </p:blipFill>
        <p:spPr>
          <a:xfrm>
            <a:off x="3877525" y="1653550"/>
            <a:ext cx="4604450" cy="3131099"/>
          </a:xfrm>
          <a:prstGeom prst="rect">
            <a:avLst/>
          </a:prstGeom>
          <a:noFill/>
          <a:ln>
            <a:noFill/>
          </a:ln>
        </p:spPr>
      </p:pic>
      <p:sp>
        <p:nvSpPr>
          <p:cNvPr id="402" name="Google Shape;402;p68"/>
          <p:cNvSpPr txBox="1"/>
          <p:nvPr/>
        </p:nvSpPr>
        <p:spPr>
          <a:xfrm>
            <a:off x="702775" y="1653550"/>
            <a:ext cx="3386400" cy="13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Probabilistic Topic Models</a:t>
            </a:r>
            <a:endParaRPr sz="1800">
              <a:solidFill>
                <a:schemeClr val="accent6"/>
              </a:solidFill>
            </a:endParaRPr>
          </a:p>
          <a:p>
            <a:pPr indent="0" lvl="0" marL="0" rtl="0" algn="l">
              <a:spcBef>
                <a:spcPts val="0"/>
              </a:spcBef>
              <a:spcAft>
                <a:spcPts val="0"/>
              </a:spcAft>
              <a:buNone/>
            </a:pPr>
            <a:r>
              <a:rPr lang="en" sz="1800">
                <a:solidFill>
                  <a:schemeClr val="accent6"/>
                </a:solidFill>
              </a:rPr>
              <a:t>By David M. Blei (2012)</a:t>
            </a:r>
            <a:endParaRPr sz="1800">
              <a:solidFill>
                <a:schemeClr val="accent6"/>
              </a:solidFill>
            </a:endParaRPr>
          </a:p>
          <a:p>
            <a:pPr indent="0" lvl="0" marL="0" rtl="0" algn="l">
              <a:spcBef>
                <a:spcPts val="0"/>
              </a:spcBef>
              <a:spcAft>
                <a:spcPts val="0"/>
              </a:spcAft>
              <a:buNone/>
            </a:pPr>
            <a:r>
              <a:t/>
            </a:r>
            <a:endParaRPr sz="24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9"/>
          <p:cNvSpPr txBox="1"/>
          <p:nvPr>
            <p:ph type="title"/>
          </p:nvPr>
        </p:nvSpPr>
        <p:spPr>
          <a:xfrm>
            <a:off x="490250" y="161700"/>
            <a:ext cx="6367800" cy="148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Sentiment analysis</a:t>
            </a:r>
            <a:endParaRPr sz="3600">
              <a:solidFill>
                <a:schemeClr val="accent4"/>
              </a:solidFill>
              <a:latin typeface="Arial Black"/>
              <a:ea typeface="Arial Black"/>
              <a:cs typeface="Arial Black"/>
              <a:sym typeface="Arial Black"/>
            </a:endParaRPr>
          </a:p>
        </p:txBody>
      </p:sp>
      <p:sp>
        <p:nvSpPr>
          <p:cNvPr id="408" name="Google Shape;408;p69"/>
          <p:cNvSpPr txBox="1"/>
          <p:nvPr/>
        </p:nvSpPr>
        <p:spPr>
          <a:xfrm>
            <a:off x="670425" y="1370025"/>
            <a:ext cx="4276500" cy="243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4"/>
                </a:solidFill>
                <a:latin typeface="Arial Black"/>
                <a:ea typeface="Arial Black"/>
                <a:cs typeface="Arial Black"/>
                <a:sym typeface="Arial Black"/>
              </a:rPr>
              <a:t>Purpose: discover sentiment in a text (positive, negative, neutral, etc.)</a:t>
            </a:r>
            <a:endParaRPr/>
          </a:p>
        </p:txBody>
      </p:sp>
      <p:pic>
        <p:nvPicPr>
          <p:cNvPr descr="Realtime Twitter Sentiment by Summize | So I search for &amp;quot;met… | Flickr" id="409" name="Google Shape;409;p69"/>
          <p:cNvPicPr preferRelativeResize="0"/>
          <p:nvPr/>
        </p:nvPicPr>
        <p:blipFill>
          <a:blip r:embed="rId3">
            <a:alphaModFix/>
          </a:blip>
          <a:stretch>
            <a:fillRect/>
          </a:stretch>
        </p:blipFill>
        <p:spPr>
          <a:xfrm>
            <a:off x="5704900" y="656742"/>
            <a:ext cx="2853300" cy="41837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0"/>
          <p:cNvSpPr txBox="1"/>
          <p:nvPr>
            <p:ph type="title"/>
          </p:nvPr>
        </p:nvSpPr>
        <p:spPr>
          <a:xfrm>
            <a:off x="490250" y="161700"/>
            <a:ext cx="6367800" cy="148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Sentiment analysis</a:t>
            </a:r>
            <a:endParaRPr sz="3600">
              <a:solidFill>
                <a:schemeClr val="accent4"/>
              </a:solidFill>
              <a:latin typeface="Arial Black"/>
              <a:ea typeface="Arial Black"/>
              <a:cs typeface="Arial Black"/>
              <a:sym typeface="Arial Black"/>
            </a:endParaRPr>
          </a:p>
        </p:txBody>
      </p:sp>
      <p:sp>
        <p:nvSpPr>
          <p:cNvPr id="415" name="Google Shape;415;p70"/>
          <p:cNvSpPr txBox="1"/>
          <p:nvPr/>
        </p:nvSpPr>
        <p:spPr>
          <a:xfrm>
            <a:off x="670425" y="1370025"/>
            <a:ext cx="6569700" cy="9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4"/>
                </a:solidFill>
                <a:latin typeface="Arial Black"/>
                <a:ea typeface="Arial Black"/>
                <a:cs typeface="Arial Black"/>
                <a:sym typeface="Arial Black"/>
              </a:rPr>
              <a:t>I don’t like seagulls. They creep me out.</a:t>
            </a:r>
            <a:endParaRPr sz="3000">
              <a:solidFill>
                <a:schemeClr val="accent4"/>
              </a:solidFill>
              <a:latin typeface="Arial Black"/>
              <a:ea typeface="Arial Black"/>
              <a:cs typeface="Arial Black"/>
              <a:sym typeface="Arial Black"/>
            </a:endParaRPr>
          </a:p>
        </p:txBody>
      </p:sp>
      <p:sp>
        <p:nvSpPr>
          <p:cNvPr id="416" name="Google Shape;416;p70"/>
          <p:cNvSpPr txBox="1"/>
          <p:nvPr/>
        </p:nvSpPr>
        <p:spPr>
          <a:xfrm>
            <a:off x="670425" y="2980300"/>
            <a:ext cx="6569700" cy="9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4"/>
                </a:solidFill>
                <a:latin typeface="Arial Black"/>
                <a:ea typeface="Arial Black"/>
                <a:cs typeface="Arial Black"/>
                <a:sym typeface="Arial Black"/>
              </a:rPr>
              <a:t>I don’t dislike seagulls. Some think they are creepy but I don’t.</a:t>
            </a:r>
            <a:endParaRPr sz="3000">
              <a:solidFill>
                <a:schemeClr val="accent4"/>
              </a:solidFill>
              <a:latin typeface="Arial Black"/>
              <a:ea typeface="Arial Black"/>
              <a:cs typeface="Arial Black"/>
              <a:sym typeface="Arial Black"/>
            </a:endParaRPr>
          </a:p>
          <a:p>
            <a:pPr indent="0" lvl="0" marL="0" rtl="0" algn="l">
              <a:spcBef>
                <a:spcPts val="0"/>
              </a:spcBef>
              <a:spcAft>
                <a:spcPts val="0"/>
              </a:spcAft>
              <a:buNone/>
            </a:pPr>
            <a:r>
              <a:t/>
            </a:r>
            <a:endParaRPr sz="3000">
              <a:solidFill>
                <a:schemeClr val="accent4"/>
              </a:solidFill>
              <a:latin typeface="Arial Black"/>
              <a:ea typeface="Arial Black"/>
              <a:cs typeface="Arial Black"/>
              <a:sym typeface="Arial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71"/>
          <p:cNvSpPr txBox="1"/>
          <p:nvPr>
            <p:ph type="title"/>
          </p:nvPr>
        </p:nvSpPr>
        <p:spPr>
          <a:xfrm>
            <a:off x="490250" y="161700"/>
            <a:ext cx="6367800" cy="148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5"/>
                </a:solidFill>
                <a:latin typeface="Arial Black"/>
                <a:ea typeface="Arial Black"/>
                <a:cs typeface="Arial Black"/>
                <a:sym typeface="Arial Black"/>
              </a:rPr>
              <a:t>Sentiment analysis</a:t>
            </a:r>
            <a:endParaRPr sz="3600">
              <a:solidFill>
                <a:schemeClr val="accent4"/>
              </a:solidFill>
              <a:latin typeface="Arial Black"/>
              <a:ea typeface="Arial Black"/>
              <a:cs typeface="Arial Black"/>
              <a:sym typeface="Arial Black"/>
            </a:endParaRPr>
          </a:p>
        </p:txBody>
      </p:sp>
      <p:sp>
        <p:nvSpPr>
          <p:cNvPr id="422" name="Google Shape;422;p71"/>
          <p:cNvSpPr txBox="1"/>
          <p:nvPr/>
        </p:nvSpPr>
        <p:spPr>
          <a:xfrm>
            <a:off x="670425" y="1370025"/>
            <a:ext cx="6569700" cy="318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4"/>
                </a:solidFill>
                <a:latin typeface="Arial Black"/>
                <a:ea typeface="Arial Black"/>
                <a:cs typeface="Arial Black"/>
                <a:sym typeface="Arial Black"/>
              </a:rPr>
              <a:t>Limited:</a:t>
            </a:r>
            <a:endParaRPr sz="3000">
              <a:solidFill>
                <a:schemeClr val="accent4"/>
              </a:solidFill>
              <a:latin typeface="Arial Black"/>
              <a:ea typeface="Arial Black"/>
              <a:cs typeface="Arial Black"/>
              <a:sym typeface="Arial Black"/>
            </a:endParaRPr>
          </a:p>
          <a:p>
            <a:pPr indent="-419100" lvl="0" marL="457200" rtl="0" algn="l">
              <a:spcBef>
                <a:spcPts val="0"/>
              </a:spcBef>
              <a:spcAft>
                <a:spcPts val="0"/>
              </a:spcAft>
              <a:buClr>
                <a:schemeClr val="accent4"/>
              </a:buClr>
              <a:buSzPts val="3000"/>
              <a:buFont typeface="Arial Black"/>
              <a:buChar char="●"/>
            </a:pPr>
            <a:r>
              <a:rPr lang="en" sz="3000">
                <a:solidFill>
                  <a:schemeClr val="accent4"/>
                </a:solidFill>
                <a:latin typeface="Arial Black"/>
                <a:ea typeface="Arial Black"/>
                <a:cs typeface="Arial Black"/>
                <a:sym typeface="Arial Black"/>
              </a:rPr>
              <a:t>Sentiment is objective</a:t>
            </a:r>
            <a:endParaRPr sz="3000">
              <a:solidFill>
                <a:schemeClr val="accent4"/>
              </a:solidFill>
              <a:latin typeface="Arial Black"/>
              <a:ea typeface="Arial Black"/>
              <a:cs typeface="Arial Black"/>
              <a:sym typeface="Arial Black"/>
            </a:endParaRPr>
          </a:p>
          <a:p>
            <a:pPr indent="-419100" lvl="0" marL="457200" rtl="0" algn="l">
              <a:spcBef>
                <a:spcPts val="0"/>
              </a:spcBef>
              <a:spcAft>
                <a:spcPts val="0"/>
              </a:spcAft>
              <a:buClr>
                <a:schemeClr val="accent4"/>
              </a:buClr>
              <a:buSzPts val="3000"/>
              <a:buFont typeface="Arial Black"/>
              <a:buChar char="●"/>
            </a:pPr>
            <a:r>
              <a:rPr lang="en" sz="3000">
                <a:solidFill>
                  <a:schemeClr val="accent4"/>
                </a:solidFill>
                <a:latin typeface="Arial Black"/>
                <a:ea typeface="Arial Black"/>
                <a:cs typeface="Arial Black"/>
                <a:sym typeface="Arial Black"/>
              </a:rPr>
              <a:t>Sentiment is not always expressed explicitly</a:t>
            </a:r>
            <a:endParaRPr sz="3000">
              <a:solidFill>
                <a:schemeClr val="accent4"/>
              </a:solidFill>
              <a:latin typeface="Arial Black"/>
              <a:ea typeface="Arial Black"/>
              <a:cs typeface="Arial Black"/>
              <a:sym typeface="Arial Black"/>
            </a:endParaRPr>
          </a:p>
          <a:p>
            <a:pPr indent="-419100" lvl="0" marL="457200" rtl="0" algn="l">
              <a:spcBef>
                <a:spcPts val="0"/>
              </a:spcBef>
              <a:spcAft>
                <a:spcPts val="0"/>
              </a:spcAft>
              <a:buClr>
                <a:schemeClr val="accent4"/>
              </a:buClr>
              <a:buSzPts val="3000"/>
              <a:buFont typeface="Arial Black"/>
              <a:buChar char="●"/>
            </a:pPr>
            <a:r>
              <a:rPr lang="en" sz="3000">
                <a:solidFill>
                  <a:schemeClr val="accent4"/>
                </a:solidFill>
                <a:latin typeface="Arial Black"/>
                <a:ea typeface="Arial Black"/>
                <a:cs typeface="Arial Black"/>
                <a:sym typeface="Arial Black"/>
              </a:rPr>
              <a:t>Words can have multiple meanings</a:t>
            </a:r>
            <a:endParaRPr sz="3000">
              <a:solidFill>
                <a:schemeClr val="accent4"/>
              </a:solidFill>
              <a:latin typeface="Arial Black"/>
              <a:ea typeface="Arial Black"/>
              <a:cs typeface="Arial Black"/>
              <a:sym typeface="Arial Black"/>
            </a:endParaRPr>
          </a:p>
          <a:p>
            <a:pPr indent="0" lvl="0" marL="457200" rtl="0" algn="l">
              <a:spcBef>
                <a:spcPts val="0"/>
              </a:spcBef>
              <a:spcAft>
                <a:spcPts val="0"/>
              </a:spcAft>
              <a:buNone/>
            </a:pPr>
            <a:r>
              <a:t/>
            </a:r>
            <a:endParaRPr sz="3000">
              <a:solidFill>
                <a:schemeClr val="accent4"/>
              </a:solidFill>
              <a:latin typeface="Arial Black"/>
              <a:ea typeface="Arial Black"/>
              <a:cs typeface="Arial Black"/>
              <a:sym typeface="Arial Black"/>
            </a:endParaRPr>
          </a:p>
        </p:txBody>
      </p:sp>
      <p:pic>
        <p:nvPicPr>
          <p:cNvPr id="423" name="Google Shape;423;p71"/>
          <p:cNvPicPr preferRelativeResize="0"/>
          <p:nvPr/>
        </p:nvPicPr>
        <p:blipFill>
          <a:blip r:embed="rId3">
            <a:alphaModFix/>
          </a:blip>
          <a:stretch>
            <a:fillRect/>
          </a:stretch>
        </p:blipFill>
        <p:spPr>
          <a:xfrm>
            <a:off x="6607575" y="692050"/>
            <a:ext cx="2143125" cy="2143125"/>
          </a:xfrm>
          <a:prstGeom prst="rect">
            <a:avLst/>
          </a:prstGeom>
          <a:noFill/>
          <a:ln>
            <a:noFill/>
          </a:ln>
        </p:spPr>
      </p:pic>
      <p:pic>
        <p:nvPicPr>
          <p:cNvPr id="424" name="Google Shape;424;p71"/>
          <p:cNvPicPr preferRelativeResize="0"/>
          <p:nvPr/>
        </p:nvPicPr>
        <p:blipFill>
          <a:blip r:embed="rId4">
            <a:alphaModFix/>
          </a:blip>
          <a:stretch>
            <a:fillRect/>
          </a:stretch>
        </p:blipFill>
        <p:spPr>
          <a:xfrm>
            <a:off x="6607575" y="3020299"/>
            <a:ext cx="2143125" cy="182523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457200" y="114550"/>
            <a:ext cx="85317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Text Analysis: Glossary</a:t>
            </a:r>
            <a:endParaRPr>
              <a:solidFill>
                <a:schemeClr val="accent4"/>
              </a:solidFill>
            </a:endParaRPr>
          </a:p>
        </p:txBody>
      </p:sp>
      <p:sp>
        <p:nvSpPr>
          <p:cNvPr id="430" name="Google Shape;430;p72"/>
          <p:cNvSpPr txBox="1"/>
          <p:nvPr>
            <p:ph idx="1" type="body"/>
          </p:nvPr>
        </p:nvSpPr>
        <p:spPr>
          <a:xfrm>
            <a:off x="457200" y="1314450"/>
            <a:ext cx="37041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a:p>
            <a:pPr indent="0" lvl="0" marL="0" rtl="0" algn="l">
              <a:spcBef>
                <a:spcPts val="600"/>
              </a:spcBef>
              <a:spcAft>
                <a:spcPts val="600"/>
              </a:spcAft>
              <a:buNone/>
            </a:pPr>
            <a:r>
              <a:t/>
            </a:r>
            <a:endParaRPr/>
          </a:p>
        </p:txBody>
      </p:sp>
      <p:sp>
        <p:nvSpPr>
          <p:cNvPr id="431" name="Google Shape;431;p72"/>
          <p:cNvSpPr txBox="1"/>
          <p:nvPr>
            <p:ph idx="1" type="body"/>
          </p:nvPr>
        </p:nvSpPr>
        <p:spPr>
          <a:xfrm>
            <a:off x="457200" y="1143250"/>
            <a:ext cx="8439900" cy="3280200"/>
          </a:xfrm>
          <a:prstGeom prst="rect">
            <a:avLst/>
          </a:prstGeom>
        </p:spPr>
        <p:txBody>
          <a:bodyPr anchorCtr="0" anchor="t" bIns="91425" lIns="91425" spcFirstLastPara="1" rIns="91425" wrap="square" tIns="91425">
            <a:noAutofit/>
          </a:bodyPr>
          <a:lstStyle/>
          <a:p>
            <a:pPr indent="0" lvl="0" marL="0" marR="0" rtl="0" algn="l">
              <a:lnSpc>
                <a:spcPct val="150000"/>
              </a:lnSpc>
              <a:spcBef>
                <a:spcPts val="400"/>
              </a:spcBef>
              <a:spcAft>
                <a:spcPts val="0"/>
              </a:spcAft>
              <a:buNone/>
            </a:pPr>
            <a:r>
              <a:rPr lang="en" sz="2400">
                <a:solidFill>
                  <a:schemeClr val="accent5"/>
                </a:solidFill>
                <a:latin typeface="Arial Black"/>
                <a:ea typeface="Arial Black"/>
                <a:cs typeface="Arial Black"/>
                <a:sym typeface="Arial Black"/>
              </a:rPr>
              <a:t>t</a:t>
            </a:r>
            <a:r>
              <a:rPr lang="en" sz="2400">
                <a:solidFill>
                  <a:schemeClr val="accent5"/>
                </a:solidFill>
                <a:latin typeface="Arial Black"/>
                <a:ea typeface="Arial Black"/>
                <a:cs typeface="Arial Black"/>
                <a:sym typeface="Arial Black"/>
              </a:rPr>
              <a:t>f-idf </a:t>
            </a:r>
            <a:r>
              <a:rPr lang="en" sz="2400">
                <a:latin typeface="Arial Black"/>
                <a:ea typeface="Arial Black"/>
                <a:cs typeface="Arial Black"/>
                <a:sym typeface="Arial Black"/>
              </a:rPr>
              <a:t>- how important a term is in distinguishing a text from others in a collection </a:t>
            </a:r>
            <a:endParaRPr sz="2400">
              <a:latin typeface="Arial Black"/>
              <a:ea typeface="Arial Black"/>
              <a:cs typeface="Arial Black"/>
              <a:sym typeface="Arial Black"/>
            </a:endParaRPr>
          </a:p>
          <a:p>
            <a:pPr indent="0" lvl="0" marL="0" marR="0" rtl="0" algn="l">
              <a:lnSpc>
                <a:spcPct val="150000"/>
              </a:lnSpc>
              <a:spcBef>
                <a:spcPts val="600"/>
              </a:spcBef>
              <a:spcAft>
                <a:spcPts val="0"/>
              </a:spcAft>
              <a:buNone/>
            </a:pPr>
            <a:r>
              <a:rPr lang="en" sz="2400">
                <a:solidFill>
                  <a:schemeClr val="accent5"/>
                </a:solidFill>
                <a:latin typeface="Arial Black"/>
                <a:ea typeface="Arial Black"/>
                <a:cs typeface="Arial Black"/>
                <a:sym typeface="Arial Black"/>
              </a:rPr>
              <a:t>document-term matrix</a:t>
            </a:r>
            <a:r>
              <a:rPr lang="en" sz="2400">
                <a:latin typeface="Arial Black"/>
                <a:ea typeface="Arial Black"/>
                <a:cs typeface="Arial Black"/>
                <a:sym typeface="Arial Black"/>
              </a:rPr>
              <a:t> - matrix of whether a term exists in a document. rows: documents, columns: terms</a:t>
            </a:r>
            <a:endParaRPr sz="2400">
              <a:latin typeface="Arial Black"/>
              <a:ea typeface="Arial Black"/>
              <a:cs typeface="Arial Black"/>
              <a:sym typeface="Arial Black"/>
            </a:endParaRPr>
          </a:p>
          <a:p>
            <a:pPr indent="0" lvl="0" marL="0" marR="0" rtl="0" algn="l">
              <a:lnSpc>
                <a:spcPct val="15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1800">
              <a:latin typeface="Arial Black"/>
              <a:ea typeface="Arial Black"/>
              <a:cs typeface="Arial Black"/>
              <a:sym typeface="Arial Black"/>
            </a:endParaRPr>
          </a:p>
          <a:p>
            <a:pPr indent="0" lvl="0" marL="0" marR="0" rtl="0" algn="l">
              <a:lnSpc>
                <a:spcPct val="100000"/>
              </a:lnSpc>
              <a:spcBef>
                <a:spcPts val="600"/>
              </a:spcBef>
              <a:spcAft>
                <a:spcPts val="600"/>
              </a:spcAft>
              <a:buNone/>
            </a:pPr>
            <a:r>
              <a:t/>
            </a:r>
            <a:endParaRPr sz="1800">
              <a:latin typeface="Arial Black"/>
              <a:ea typeface="Arial Black"/>
              <a:cs typeface="Arial Black"/>
              <a:sym typeface="Arial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3"/>
          <p:cNvSpPr txBox="1"/>
          <p:nvPr>
            <p:ph type="title"/>
          </p:nvPr>
        </p:nvSpPr>
        <p:spPr>
          <a:xfrm>
            <a:off x="457200" y="114550"/>
            <a:ext cx="85317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Workshop activities</a:t>
            </a:r>
            <a:endParaRPr>
              <a:solidFill>
                <a:schemeClr val="accent4"/>
              </a:solidFill>
            </a:endParaRPr>
          </a:p>
        </p:txBody>
      </p:sp>
      <p:sp>
        <p:nvSpPr>
          <p:cNvPr id="437" name="Google Shape;437;p73"/>
          <p:cNvSpPr txBox="1"/>
          <p:nvPr>
            <p:ph idx="1" type="body"/>
          </p:nvPr>
        </p:nvSpPr>
        <p:spPr>
          <a:xfrm>
            <a:off x="457200" y="1314450"/>
            <a:ext cx="37041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a:p>
            <a:pPr indent="0" lvl="0" marL="0" rtl="0" algn="l">
              <a:spcBef>
                <a:spcPts val="600"/>
              </a:spcBef>
              <a:spcAft>
                <a:spcPts val="600"/>
              </a:spcAft>
              <a:buNone/>
            </a:pPr>
            <a:r>
              <a:t/>
            </a:r>
            <a:endParaRPr/>
          </a:p>
        </p:txBody>
      </p:sp>
      <p:sp>
        <p:nvSpPr>
          <p:cNvPr id="438" name="Google Shape;438;p73"/>
          <p:cNvSpPr txBox="1"/>
          <p:nvPr>
            <p:ph idx="1" type="body"/>
          </p:nvPr>
        </p:nvSpPr>
        <p:spPr>
          <a:xfrm>
            <a:off x="503100" y="1069425"/>
            <a:ext cx="8439900" cy="3280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400"/>
              </a:spcBef>
              <a:spcAft>
                <a:spcPts val="0"/>
              </a:spcAft>
              <a:buNone/>
            </a:pPr>
            <a:r>
              <a:rPr lang="en" sz="2200">
                <a:latin typeface="Arial Black"/>
                <a:ea typeface="Arial Black"/>
                <a:cs typeface="Arial Black"/>
                <a:sym typeface="Arial Black"/>
              </a:rPr>
              <a:t>Data import &amp; cleaning</a:t>
            </a:r>
            <a:endParaRPr sz="2200">
              <a:latin typeface="Arial Black"/>
              <a:ea typeface="Arial Black"/>
              <a:cs typeface="Arial Black"/>
              <a:sym typeface="Arial Black"/>
            </a:endParaRPr>
          </a:p>
          <a:p>
            <a:pPr indent="0" lvl="0" marL="0" marR="0" rtl="0" algn="l">
              <a:lnSpc>
                <a:spcPct val="100000"/>
              </a:lnSpc>
              <a:spcBef>
                <a:spcPts val="600"/>
              </a:spcBef>
              <a:spcAft>
                <a:spcPts val="0"/>
              </a:spcAft>
              <a:buNone/>
            </a:pPr>
            <a:r>
              <a:rPr lang="en" sz="2200">
                <a:latin typeface="Arial Black"/>
                <a:ea typeface="Arial Black"/>
                <a:cs typeface="Arial Black"/>
                <a:sym typeface="Arial Black"/>
              </a:rPr>
              <a:t>word frequency</a:t>
            </a:r>
            <a:endParaRPr sz="2200">
              <a:latin typeface="Arial Black"/>
              <a:ea typeface="Arial Black"/>
              <a:cs typeface="Arial Black"/>
              <a:sym typeface="Arial Black"/>
            </a:endParaRPr>
          </a:p>
          <a:p>
            <a:pPr indent="0" lvl="0" marL="0" marR="0" rtl="0" algn="l">
              <a:lnSpc>
                <a:spcPct val="100000"/>
              </a:lnSpc>
              <a:spcBef>
                <a:spcPts val="600"/>
              </a:spcBef>
              <a:spcAft>
                <a:spcPts val="0"/>
              </a:spcAft>
              <a:buNone/>
            </a:pPr>
            <a:r>
              <a:rPr lang="en" sz="2200">
                <a:latin typeface="Arial Black"/>
                <a:ea typeface="Arial Black"/>
                <a:cs typeface="Arial Black"/>
                <a:sym typeface="Arial Black"/>
              </a:rPr>
              <a:t>tf-idf</a:t>
            </a:r>
            <a:endParaRPr sz="22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200">
              <a:latin typeface="Arial Black"/>
              <a:ea typeface="Arial Black"/>
              <a:cs typeface="Arial Black"/>
              <a:sym typeface="Arial Black"/>
            </a:endParaRPr>
          </a:p>
          <a:p>
            <a:pPr indent="0" lvl="0" marL="0" marR="0" rtl="0" algn="l">
              <a:lnSpc>
                <a:spcPct val="100000"/>
              </a:lnSpc>
              <a:spcBef>
                <a:spcPts val="600"/>
              </a:spcBef>
              <a:spcAft>
                <a:spcPts val="0"/>
              </a:spcAft>
              <a:buNone/>
            </a:pPr>
            <a:r>
              <a:rPr lang="en" sz="2200">
                <a:solidFill>
                  <a:schemeClr val="accent5"/>
                </a:solidFill>
                <a:latin typeface="Arial Black"/>
                <a:ea typeface="Arial Black"/>
                <a:cs typeface="Arial Black"/>
                <a:sym typeface="Arial Black"/>
              </a:rPr>
              <a:t>also in the script but not covered:</a:t>
            </a:r>
            <a:endParaRPr sz="2200">
              <a:solidFill>
                <a:schemeClr val="accent5"/>
              </a:solidFill>
              <a:latin typeface="Arial Black"/>
              <a:ea typeface="Arial Black"/>
              <a:cs typeface="Arial Black"/>
              <a:sym typeface="Arial Black"/>
            </a:endParaRPr>
          </a:p>
          <a:p>
            <a:pPr indent="0" lvl="0" marL="0" marR="0" rtl="0" algn="l">
              <a:lnSpc>
                <a:spcPct val="100000"/>
              </a:lnSpc>
              <a:spcBef>
                <a:spcPts val="600"/>
              </a:spcBef>
              <a:spcAft>
                <a:spcPts val="0"/>
              </a:spcAft>
              <a:buNone/>
            </a:pPr>
            <a:r>
              <a:rPr lang="en" sz="2200">
                <a:latin typeface="Arial Black"/>
                <a:ea typeface="Arial Black"/>
                <a:cs typeface="Arial Black"/>
                <a:sym typeface="Arial Black"/>
              </a:rPr>
              <a:t>topic modeling with LDA model</a:t>
            </a:r>
            <a:endParaRPr sz="2200">
              <a:latin typeface="Arial Black"/>
              <a:ea typeface="Arial Black"/>
              <a:cs typeface="Arial Black"/>
              <a:sym typeface="Arial Black"/>
            </a:endParaRPr>
          </a:p>
          <a:p>
            <a:pPr indent="0" lvl="0" marL="0" marR="0" rtl="0" algn="l">
              <a:lnSpc>
                <a:spcPct val="100000"/>
              </a:lnSpc>
              <a:spcBef>
                <a:spcPts val="600"/>
              </a:spcBef>
              <a:spcAft>
                <a:spcPts val="600"/>
              </a:spcAft>
              <a:buNone/>
            </a:pPr>
            <a:r>
              <a:rPr lang="en" sz="2200">
                <a:latin typeface="Arial Black"/>
                <a:ea typeface="Arial Black"/>
                <a:cs typeface="Arial Black"/>
                <a:sym typeface="Arial Black"/>
              </a:rPr>
              <a:t>sentiment analysis</a:t>
            </a:r>
            <a:endParaRPr sz="1800">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5"/>
                </a:solidFill>
                <a:latin typeface="Arial Black"/>
                <a:ea typeface="Arial Black"/>
                <a:cs typeface="Arial Black"/>
                <a:sym typeface="Arial Black"/>
              </a:rPr>
              <a:t>Learn and implement some text analysis techniques using R</a:t>
            </a:r>
            <a:endParaRPr sz="3000">
              <a:solidFill>
                <a:schemeClr val="accent5"/>
              </a:solidFill>
              <a:latin typeface="Arial Black"/>
              <a:ea typeface="Arial Black"/>
              <a:cs typeface="Arial Black"/>
              <a:sym typeface="Arial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457200" y="114550"/>
            <a:ext cx="85317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Resources</a:t>
            </a:r>
            <a:endParaRPr>
              <a:solidFill>
                <a:schemeClr val="accent4"/>
              </a:solidFill>
            </a:endParaRPr>
          </a:p>
        </p:txBody>
      </p:sp>
      <p:sp>
        <p:nvSpPr>
          <p:cNvPr id="444" name="Google Shape;444;p74"/>
          <p:cNvSpPr txBox="1"/>
          <p:nvPr>
            <p:ph idx="1" type="body"/>
          </p:nvPr>
        </p:nvSpPr>
        <p:spPr>
          <a:xfrm>
            <a:off x="457200" y="1314450"/>
            <a:ext cx="3704100" cy="32802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a:p>
            <a:pPr indent="0" lvl="0" marL="0" rtl="0" algn="l">
              <a:spcBef>
                <a:spcPts val="600"/>
              </a:spcBef>
              <a:spcAft>
                <a:spcPts val="600"/>
              </a:spcAft>
              <a:buNone/>
            </a:pPr>
            <a:r>
              <a:t/>
            </a:r>
            <a:endParaRPr/>
          </a:p>
        </p:txBody>
      </p:sp>
      <p:sp>
        <p:nvSpPr>
          <p:cNvPr id="445" name="Google Shape;445;p74"/>
          <p:cNvSpPr txBox="1"/>
          <p:nvPr>
            <p:ph idx="1" type="body"/>
          </p:nvPr>
        </p:nvSpPr>
        <p:spPr>
          <a:xfrm>
            <a:off x="457200" y="1143250"/>
            <a:ext cx="8439900" cy="3280200"/>
          </a:xfrm>
          <a:prstGeom prst="rect">
            <a:avLst/>
          </a:prstGeom>
        </p:spPr>
        <p:txBody>
          <a:bodyPr anchorCtr="0" anchor="t" bIns="91425" lIns="91425" spcFirstLastPara="1" rIns="91425" wrap="square" tIns="91425">
            <a:noAutofit/>
          </a:bodyPr>
          <a:lstStyle/>
          <a:p>
            <a:pPr indent="0" lvl="0" marL="0" marR="0" rtl="0" algn="l">
              <a:lnSpc>
                <a:spcPct val="150000"/>
              </a:lnSpc>
              <a:spcBef>
                <a:spcPts val="400"/>
              </a:spcBef>
              <a:spcAft>
                <a:spcPts val="0"/>
              </a:spcAft>
              <a:buNone/>
            </a:pPr>
            <a:r>
              <a:rPr lang="en" sz="2400">
                <a:latin typeface="Arial Black"/>
                <a:ea typeface="Arial Black"/>
                <a:cs typeface="Arial Black"/>
                <a:sym typeface="Arial Black"/>
              </a:rPr>
              <a:t>Julia Silge and David Robinson (2017), </a:t>
            </a:r>
            <a:r>
              <a:rPr lang="en" sz="2400" u="sng">
                <a:solidFill>
                  <a:schemeClr val="hlink"/>
                </a:solidFill>
                <a:latin typeface="Arial Black"/>
                <a:ea typeface="Arial Black"/>
                <a:cs typeface="Arial Black"/>
                <a:sym typeface="Arial Black"/>
                <a:hlinkClick r:id="rId3"/>
              </a:rPr>
              <a:t>Text Mining with R: A Tidy Approach</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rPr lang="en" sz="2400">
                <a:latin typeface="Arial Black"/>
                <a:ea typeface="Arial Black"/>
                <a:cs typeface="Arial Black"/>
                <a:sym typeface="Arial Black"/>
              </a:rPr>
              <a:t>Matthew Jockers (2014), </a:t>
            </a:r>
            <a:r>
              <a:rPr lang="en" sz="2400" u="sng">
                <a:solidFill>
                  <a:schemeClr val="hlink"/>
                </a:solidFill>
                <a:latin typeface="Arial Black"/>
                <a:ea typeface="Arial Black"/>
                <a:cs typeface="Arial Black"/>
                <a:sym typeface="Arial Black"/>
                <a:hlinkClick r:id="rId4"/>
              </a:rPr>
              <a:t>Text Analysis with R for Students of Literature</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2400">
              <a:latin typeface="Arial Black"/>
              <a:ea typeface="Arial Black"/>
              <a:cs typeface="Arial Black"/>
              <a:sym typeface="Arial Black"/>
            </a:endParaRPr>
          </a:p>
          <a:p>
            <a:pPr indent="0" lvl="0" marL="0" marR="0" rtl="0" algn="l">
              <a:lnSpc>
                <a:spcPct val="100000"/>
              </a:lnSpc>
              <a:spcBef>
                <a:spcPts val="600"/>
              </a:spcBef>
              <a:spcAft>
                <a:spcPts val="0"/>
              </a:spcAft>
              <a:buNone/>
            </a:pPr>
            <a:r>
              <a:t/>
            </a:r>
            <a:endParaRPr sz="1800">
              <a:latin typeface="Arial Black"/>
              <a:ea typeface="Arial Black"/>
              <a:cs typeface="Arial Black"/>
              <a:sym typeface="Arial Black"/>
            </a:endParaRPr>
          </a:p>
          <a:p>
            <a:pPr indent="0" lvl="0" marL="0" marR="0" rtl="0" algn="l">
              <a:lnSpc>
                <a:spcPct val="100000"/>
              </a:lnSpc>
              <a:spcBef>
                <a:spcPts val="600"/>
              </a:spcBef>
              <a:spcAft>
                <a:spcPts val="600"/>
              </a:spcAft>
              <a:buNone/>
            </a:pPr>
            <a:r>
              <a:t/>
            </a:r>
            <a:endParaRPr sz="1800">
              <a:latin typeface="Arial Black"/>
              <a:ea typeface="Arial Black"/>
              <a:cs typeface="Arial Black"/>
              <a:sym typeface="Arial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go.ncsu.edu/libeval</a:t>
            </a:r>
            <a:endParaRPr/>
          </a:p>
        </p:txBody>
      </p:sp>
      <p:sp>
        <p:nvSpPr>
          <p:cNvPr id="451" name="Google Shape;451;p75"/>
          <p:cNvSpPr txBox="1"/>
          <p:nvPr/>
        </p:nvSpPr>
        <p:spPr>
          <a:xfrm>
            <a:off x="286275" y="274300"/>
            <a:ext cx="4621500" cy="10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Evaluation</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490250" y="450150"/>
            <a:ext cx="4057500" cy="409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Another</a:t>
            </a:r>
            <a:endParaRPr>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4"/>
                </a:solidFill>
                <a:latin typeface="Arial Black"/>
                <a:ea typeface="Arial Black"/>
                <a:cs typeface="Arial Black"/>
                <a:sym typeface="Arial Black"/>
              </a:rPr>
              <a:t>Relaxing</a:t>
            </a:r>
            <a:endParaRPr>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4"/>
                </a:solidFill>
                <a:latin typeface="Arial Black"/>
                <a:ea typeface="Arial Black"/>
                <a:cs typeface="Arial Black"/>
                <a:sym typeface="Arial Black"/>
              </a:rPr>
              <a:t>Dog</a:t>
            </a:r>
            <a:endParaRPr>
              <a:solidFill>
                <a:schemeClr val="accent4"/>
              </a:solidFill>
              <a:latin typeface="Arial Black"/>
              <a:ea typeface="Arial Black"/>
              <a:cs typeface="Arial Black"/>
              <a:sym typeface="Arial Black"/>
            </a:endParaRPr>
          </a:p>
          <a:p>
            <a:pPr indent="0" lvl="0" marL="0" rtl="0" algn="l">
              <a:spcBef>
                <a:spcPts val="0"/>
              </a:spcBef>
              <a:spcAft>
                <a:spcPts val="0"/>
              </a:spcAft>
              <a:buNone/>
            </a:pPr>
            <a:r>
              <a:rPr lang="en">
                <a:solidFill>
                  <a:schemeClr val="accent4"/>
                </a:solidFill>
                <a:latin typeface="Arial Black"/>
                <a:ea typeface="Arial Black"/>
                <a:cs typeface="Arial Black"/>
                <a:sym typeface="Arial Black"/>
              </a:rPr>
              <a:t>Picture</a:t>
            </a:r>
            <a:endParaRPr>
              <a:solidFill>
                <a:schemeClr val="accent4"/>
              </a:solidFill>
              <a:latin typeface="Arial Black"/>
              <a:ea typeface="Arial Black"/>
              <a:cs typeface="Arial Black"/>
              <a:sym typeface="Arial Black"/>
            </a:endParaRPr>
          </a:p>
        </p:txBody>
      </p:sp>
      <p:pic>
        <p:nvPicPr>
          <p:cNvPr descr="nikki.jpg" id="457" name="Google Shape;457;p76"/>
          <p:cNvPicPr preferRelativeResize="0"/>
          <p:nvPr/>
        </p:nvPicPr>
        <p:blipFill>
          <a:blip r:embed="rId3">
            <a:alphaModFix/>
          </a:blip>
          <a:stretch>
            <a:fillRect/>
          </a:stretch>
        </p:blipFill>
        <p:spPr>
          <a:xfrm>
            <a:off x="5287675" y="450150"/>
            <a:ext cx="3074174" cy="4098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accent5"/>
                </a:solidFill>
                <a:latin typeface="Arial Black"/>
                <a:ea typeface="Arial Black"/>
                <a:cs typeface="Arial Black"/>
                <a:sym typeface="Arial Black"/>
              </a:rPr>
              <a:t>Know how to seek help &amp; resources in the future</a:t>
            </a:r>
            <a:endParaRPr sz="3000">
              <a:solidFill>
                <a:schemeClr val="accent5"/>
              </a:solidFill>
              <a:latin typeface="Arial Black"/>
              <a:ea typeface="Arial Black"/>
              <a:cs typeface="Arial Black"/>
              <a:sym typeface="Ari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latin typeface="Arial Black"/>
              <a:ea typeface="Arial Black"/>
              <a:cs typeface="Arial Black"/>
              <a:sym typeface="Arial Black"/>
            </a:endParaRPr>
          </a:p>
        </p:txBody>
      </p:sp>
      <p:pic>
        <p:nvPicPr>
          <p:cNvPr descr="dont-panic-quote-1.jpg" id="105" name="Google Shape;105;p2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Arial Black"/>
                <a:ea typeface="Arial Black"/>
                <a:cs typeface="Arial Black"/>
                <a:sym typeface="Arial Black"/>
              </a:rPr>
              <a:t>Text Analysis</a:t>
            </a:r>
            <a:endParaRPr>
              <a:solidFill>
                <a:schemeClr val="accent4"/>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